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2" r:id="rId4"/>
    <p:sldId id="326" r:id="rId5"/>
    <p:sldId id="317" r:id="rId6"/>
    <p:sldId id="318" r:id="rId7"/>
    <p:sldId id="319" r:id="rId8"/>
    <p:sldId id="292" r:id="rId9"/>
    <p:sldId id="295" r:id="rId10"/>
    <p:sldId id="296" r:id="rId11"/>
    <p:sldId id="322" r:id="rId12"/>
    <p:sldId id="323" r:id="rId13"/>
    <p:sldId id="324" r:id="rId14"/>
    <p:sldId id="312" r:id="rId15"/>
    <p:sldId id="320" r:id="rId16"/>
    <p:sldId id="328" r:id="rId17"/>
    <p:sldId id="310" r:id="rId18"/>
    <p:sldId id="321" r:id="rId19"/>
    <p:sldId id="311" r:id="rId20"/>
    <p:sldId id="325" r:id="rId21"/>
    <p:sldId id="261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94660"/>
  </p:normalViewPr>
  <p:slideViewPr>
    <p:cSldViewPr>
      <p:cViewPr>
        <p:scale>
          <a:sx n="100" d="100"/>
          <a:sy n="100" d="100"/>
        </p:scale>
        <p:origin x="-131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69B031D5-9F95-41C3-912F-A5F5982E8597}" type="datetimeFigureOut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2" tIns="46241" rIns="92482" bIns="462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E4A9BE7E-F021-4027-9C30-FD535E60CA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 the last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 said it was your 4</a:t>
            </a:r>
            <a:r>
              <a:rPr lang="en-US" baseline="30000" dirty="0" smtClean="0"/>
              <a:t>th</a:t>
            </a:r>
            <a:r>
              <a:rPr lang="en-US" baseline="0" dirty="0" smtClean="0"/>
              <a:t> so I added-obviously not a critical point.  The website shows </a:t>
            </a:r>
            <a:r>
              <a:rPr lang="en-US" baseline="0" dirty="0" err="1" smtClean="0"/>
              <a:t>Fattore</a:t>
            </a:r>
            <a:r>
              <a:rPr lang="en-US" baseline="0" dirty="0" smtClean="0"/>
              <a:t> as chair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9BE7E-F021-4027-9C30-FD535E60CAD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9BE7E-F021-4027-9C30-FD535E60CAD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057E-77C7-4D12-84E1-8BD04EF5D5FF}" type="datetime1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A48B-8512-4C7C-8528-2793A399144A}" type="datetime1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7C47-1C30-4875-8541-6E79E9072FF7}" type="datetime1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768A-1E16-475A-AEF7-F108437D4775}" type="datetime1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0033-C8AD-4CE5-B238-8AAD0CB82D09}" type="datetime1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7E56-41AB-4463-A7E5-1116DDE92A0A}" type="datetime1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55B-58F9-4089-935E-B89AA9E47D36}" type="datetime1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F846-C9F6-41ED-AFC0-F0ABD06CC740}" type="datetime1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B0B7-BB4C-49EB-AC0C-0EE6C8FE2968}" type="datetime1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66BB-5DD3-478F-A88C-B08A46B9EC70}" type="datetime1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63C-FCFF-4AD2-85BF-1F4DC45EF305}" type="datetime1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760C2-925B-4B65-BA26-23CC4DD41BDB}" type="datetime1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AA64-748F-4CB8-9810-8C07B72DC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.usps.com/news/electronic-press-kits/our-future-network/study-list-110915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bout.usps.com/news/electronic-press-kits/our-future-network/welcom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with stamps_white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33600" y="0"/>
            <a:ext cx="6629400" cy="1619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a typeface="Kozuka Mincho Pro L" pitchFamily="18" charset="-128"/>
              </a:rPr>
              <a:t>Current Regulatory Concerns</a:t>
            </a: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2667000" y="4953000"/>
            <a:ext cx="5562600" cy="12192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200" b="1" dirty="0" smtClean="0">
                <a:solidFill>
                  <a:schemeClr val="tx1"/>
                </a:solidFill>
                <a:ea typeface="Kozuka Mincho Pro L" pitchFamily="18" charset="-128"/>
              </a:rPr>
              <a:t>Mark Acton, Commissioner</a:t>
            </a:r>
          </a:p>
          <a:p>
            <a:pPr eaLnBrk="1" hangingPunct="1"/>
            <a:r>
              <a:rPr lang="en-US" sz="2200" dirty="0" smtClean="0">
                <a:solidFill>
                  <a:schemeClr val="tx1"/>
                </a:solidFill>
                <a:ea typeface="Kozuka Mincho Pro L" pitchFamily="18" charset="-128"/>
              </a:rPr>
              <a:t>Postal Regulatory Commission</a:t>
            </a:r>
          </a:p>
          <a:p>
            <a:pPr eaLnBrk="1" hangingPunct="1"/>
            <a:r>
              <a:rPr lang="en-US" sz="2200" dirty="0" smtClean="0">
                <a:solidFill>
                  <a:schemeClr val="tx1"/>
                </a:solidFill>
                <a:ea typeface="Kozuka Mincho Pro L" pitchFamily="18" charset="-128"/>
              </a:rPr>
              <a:t>May 10, 2012</a:t>
            </a:r>
          </a:p>
          <a:p>
            <a:pPr eaLnBrk="1" hangingPunct="1"/>
            <a:r>
              <a:rPr lang="en-US" sz="1800" b="1" dirty="0" smtClean="0">
                <a:solidFill>
                  <a:schemeClr val="tx1"/>
                </a:solidFill>
                <a:ea typeface="Kozuka Mincho Pro L" pitchFamily="18" charset="-128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ea typeface="Kozuka Mincho Pro L" pitchFamily="18" charset="-128"/>
              </a:rPr>
            </a:br>
            <a:endParaRPr lang="en-US" sz="1800" b="1" dirty="0" smtClean="0">
              <a:solidFill>
                <a:schemeClr val="tx1"/>
              </a:solidFill>
              <a:ea typeface="Kozuka Mincho Pro L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Annual Compliance Determination</a:t>
            </a:r>
            <a:b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</a:br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Findings </a:t>
            </a:r>
            <a:r>
              <a:rPr lang="en-US" sz="3200" b="1" i="1" dirty="0" smtClean="0">
                <a:solidFill>
                  <a:schemeClr val="bg1"/>
                </a:solidFill>
                <a:ea typeface="Kozuka Mincho Pro L" pitchFamily="18" charset="-128"/>
              </a:rPr>
              <a:t>(continued)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pPr marL="346075" indent="-346075" defTabSz="1019175">
              <a:spcAft>
                <a:spcPct val="25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2400" b="1" dirty="0" smtClean="0"/>
              <a:t>Service Measurement:</a:t>
            </a:r>
          </a:p>
          <a:p>
            <a:r>
              <a:rPr lang="en-US" dirty="0" smtClean="0"/>
              <a:t>The Postal Service is demonstrating success in meeting its service standard goals in the areas of single-piece First-Class Mail and Special Services. However, the Postal Service did not meet its delivery service standard target for the majority of market dominant products in FY 2011.</a:t>
            </a:r>
            <a:endParaRPr lang="en-US" sz="4400" dirty="0" smtClean="0"/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Full text of FY2010 ACD at: </a:t>
            </a:r>
            <a:r>
              <a:rPr lang="en-US" sz="2400" b="1" i="1" dirty="0" smtClean="0"/>
              <a:t>www prc.gov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Consideration of Technical Methods to be Applied in Workshare Discount Design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83350"/>
            <a:ext cx="2133600" cy="238125"/>
          </a:xfrm>
        </p:spPr>
        <p:txBody>
          <a:bodyPr/>
          <a:lstStyle/>
          <a:p>
            <a:fld id="{72CFAA64-748F-4CB8-9810-8C07B72DC9D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838200" y="1981200"/>
            <a:ext cx="8077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0375" marR="0" lvl="1" indent="0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17525" algn="l"/>
              </a:tabLst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86000"/>
            <a:ext cx="899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ORDER NO. 1320 (</a:t>
            </a:r>
            <a:r>
              <a:rPr lang="en-US" b="1" dirty="0" err="1" smtClean="0"/>
              <a:t>Worksharing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This order evaluates and resolves several important issues related to PAEA provisions </a:t>
            </a:r>
          </a:p>
          <a:p>
            <a:r>
              <a:rPr lang="en-US" b="1" dirty="0" smtClean="0"/>
              <a:t>affecting  the proper pricing of </a:t>
            </a:r>
            <a:r>
              <a:rPr lang="en-US" b="1" dirty="0" err="1" smtClean="0"/>
              <a:t>workshare</a:t>
            </a:r>
            <a:r>
              <a:rPr lang="en-US" b="1" dirty="0" smtClean="0"/>
              <a:t> products.</a:t>
            </a:r>
          </a:p>
          <a:p>
            <a:r>
              <a:rPr lang="en-US" b="1" dirty="0" smtClean="0"/>
              <a:t>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The Commission found that savings from specific kinds of </a:t>
            </a:r>
            <a:r>
              <a:rPr lang="en-US" b="1" dirty="0" err="1" smtClean="0"/>
              <a:t>worksharing</a:t>
            </a:r>
            <a:r>
              <a:rPr lang="en-US" b="1" dirty="0" smtClean="0"/>
              <a:t> activities which depend on closely-related mailer preparation activities should be taken into account in the Postal Service’s savings estimates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The Commission adopts metered mail (includes metered, IBI and PVI letters) as the Base Group for calculating the costs avoided by Presort First-Class Mail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The Commission also found that the Postal Service saves some collection costs when First-Class Mail belonging to the new benchmark category is converted to the presort category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The Commission discussed the potential benefits of “bottom-up” costing proposed by certain mailer organizations, and what Postal Service data would need to be collected to make that costing approach succeed  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Post Office Closure Appeals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83350"/>
            <a:ext cx="2133600" cy="238125"/>
          </a:xfrm>
        </p:spPr>
        <p:txBody>
          <a:bodyPr/>
          <a:lstStyle/>
          <a:p>
            <a:fld id="{72CFAA64-748F-4CB8-9810-8C07B72DC9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838200" y="1981200"/>
            <a:ext cx="8077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0375" marR="0" lvl="1" indent="0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17525" algn="l"/>
              </a:tabLst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7" name="Picture 6" descr="Fig 5-POClosingAppeals-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81200"/>
            <a:ext cx="7467600" cy="405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PRC/USPS Periodical Study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85800" y="2209800"/>
            <a:ext cx="8001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0375" marR="0" lvl="1" indent="-285750" algn="l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17525" algn="l"/>
              </a:tabLst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83350"/>
            <a:ext cx="2133600" cy="238125"/>
          </a:xfrm>
        </p:spPr>
        <p:txBody>
          <a:bodyPr/>
          <a:lstStyle/>
          <a:p>
            <a:fld id="{72CFAA64-748F-4CB8-9810-8C07B72DC9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209800"/>
            <a:ext cx="8915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A joint PRC/USPS study was conducted which included visits to facilities to view periodicals processing, meetings with mailers, and the hosting of a webinar on cost issues related to Periodicals mail.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  A joint report was developed an issued to Congress on October 13, 2011</a:t>
            </a:r>
          </a:p>
          <a:p>
            <a:r>
              <a:rPr lang="en-US" b="1" dirty="0" smtClean="0"/>
              <a:t>HIGHLIGHTS OF THE REPORT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After review of Postal Service responses to data quality</a:t>
            </a:r>
          </a:p>
          <a:p>
            <a:r>
              <a:rPr lang="en-US" b="1" dirty="0" smtClean="0"/>
              <a:t>   recommendations from prior reviews, the Postal Service and the</a:t>
            </a:r>
          </a:p>
          <a:p>
            <a:r>
              <a:rPr lang="en-US" b="1" dirty="0" smtClean="0"/>
              <a:t>   Commission agree that the cost data are reasonably accurate for</a:t>
            </a:r>
          </a:p>
          <a:p>
            <a:r>
              <a:rPr lang="en-US" b="1" dirty="0" smtClean="0"/>
              <a:t>   ratemaking purposes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Both the Postal Service and the Commission agree on the goal of</a:t>
            </a:r>
          </a:p>
          <a:p>
            <a:r>
              <a:rPr lang="en-US" b="1" dirty="0" smtClean="0"/>
              <a:t>   increasing automation to achieve cost savings. </a:t>
            </a:r>
          </a:p>
          <a:p>
            <a:pPr marL="0" lvl="1">
              <a:buFont typeface="Wingdings" pitchFamily="2" charset="2"/>
              <a:buChar char="Ø"/>
            </a:pPr>
            <a:r>
              <a:rPr lang="en-US" b="1" dirty="0" smtClean="0"/>
              <a:t>The Postal Service estimated an upper bound of $146 million in potential savings </a:t>
            </a:r>
          </a:p>
          <a:p>
            <a:pPr marL="0" lvl="1"/>
            <a:endParaRPr lang="en-US" b="1" dirty="0" smtClean="0"/>
          </a:p>
          <a:p>
            <a:pPr marL="0" lvl="1">
              <a:buFont typeface="Wingdings" pitchFamily="2" charset="2"/>
              <a:buChar char="Ø"/>
            </a:pPr>
            <a:r>
              <a:rPr lang="en-US" b="1" dirty="0" smtClean="0"/>
              <a:t>The Commission estimated potential savings of $349 million if the Postal Service processed Periodicals at the same expense as Standard Mail flats</a:t>
            </a:r>
          </a:p>
          <a:p>
            <a:pPr marL="0" lvl="1"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b="1" dirty="0" smtClean="0"/>
              <a:t>		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Peak Load Study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  <a:buFont typeface="Wingdings" pitchFamily="2" charset="2"/>
              <a:buChar char="q"/>
            </a:pPr>
            <a:r>
              <a:rPr lang="en-US" sz="2400" dirty="0" smtClean="0"/>
              <a:t>On August 2, the Postal Regulatory Commission issued a Request for Proposal to produce a “Report on Peak Load Costs” </a:t>
            </a:r>
          </a:p>
          <a:p>
            <a:pPr>
              <a:spcAft>
                <a:spcPts val="2000"/>
              </a:spcAft>
              <a:buFont typeface="Wingdings" pitchFamily="2" charset="2"/>
              <a:buChar char="q"/>
            </a:pPr>
            <a:r>
              <a:rPr lang="en-US" sz="2400" dirty="0" smtClean="0"/>
              <a:t>Peak load costs are traditionally thought of as additional costs that are born to cover higher demand than normal  </a:t>
            </a:r>
          </a:p>
          <a:p>
            <a:pPr>
              <a:spcAft>
                <a:spcPts val="2000"/>
              </a:spcAft>
              <a:buFont typeface="Wingdings" pitchFamily="2" charset="2"/>
              <a:buChar char="q"/>
            </a:pPr>
            <a:r>
              <a:rPr lang="en-US" sz="2400" dirty="0" smtClean="0"/>
              <a:t>Flexible cost models &amp; pricing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a typeface="Kozuka Mincho Pro L" pitchFamily="18" charset="-128"/>
              </a:rPr>
              <a:t>Mail Processing Network Rationalization Service Changes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marL="346075" indent="-346075" defTabSz="1019175">
              <a:spcAft>
                <a:spcPts val="2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6000" b="1" dirty="0" smtClean="0"/>
              <a:t> December 5, 2011 – Postal Service files case</a:t>
            </a:r>
          </a:p>
          <a:p>
            <a:pPr marL="346075" indent="-346075" defTabSz="1019175">
              <a:spcAft>
                <a:spcPts val="2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6000" b="1" dirty="0" smtClean="0"/>
              <a:t>Studying 223 processing facilities out of 476 for possible consolidation which will impact service</a:t>
            </a:r>
          </a:p>
          <a:p>
            <a:pPr marL="346075" indent="-346075" defTabSz="1019175">
              <a:spcAft>
                <a:spcPts val="2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6000" b="1" dirty="0" smtClean="0"/>
              <a:t>Realigning nationwide operations, processing and transportation network </a:t>
            </a:r>
          </a:p>
          <a:p>
            <a:pPr marL="346075" indent="-346075" defTabSz="1019175">
              <a:spcAft>
                <a:spcPts val="2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6000" b="1" dirty="0" smtClean="0"/>
              <a:t> Reducing mail processing equipment by as much as 50 percent</a:t>
            </a:r>
          </a:p>
          <a:p>
            <a:pPr marL="346075" indent="-346075" defTabSz="1019175">
              <a:spcAft>
                <a:spcPts val="2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6000" b="1" dirty="0" smtClean="0"/>
              <a:t>Dramatically decreasing the nationwide transportation network</a:t>
            </a:r>
          </a:p>
          <a:p>
            <a:pPr marL="346075" indent="-346075" defTabSz="1019175">
              <a:spcAft>
                <a:spcPts val="2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6000" b="1" dirty="0" smtClean="0">
                <a:latin typeface="Franklin Gothic Book" pitchFamily="34" charset="0"/>
              </a:rPr>
              <a:t>Adjusting the workforce size by as many as 35,000 positions</a:t>
            </a:r>
            <a:endParaRPr lang="en-US" sz="2800" b="1" dirty="0" smtClean="0">
              <a:latin typeface="Franklin Gothic Book" pitchFamily="34" charset="0"/>
            </a:endParaRPr>
          </a:p>
          <a:p>
            <a:pPr marL="346075" indent="-346075" defTabSz="1019175">
              <a:spcAft>
                <a:spcPct val="25000"/>
              </a:spcAft>
              <a:buNone/>
              <a:tabLst>
                <a:tab pos="517525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Franklin Gothic Book" pitchFamily="34" charset="0"/>
              </a:rPr>
              <a:t>  </a:t>
            </a:r>
          </a:p>
          <a:p>
            <a:pPr marL="460375" lvl="1" defTabSz="1019175">
              <a:buFontTx/>
              <a:buChar char="•"/>
              <a:tabLst>
                <a:tab pos="517525" algn="l"/>
              </a:tabLst>
            </a:pPr>
            <a:endParaRPr lang="en-US" sz="2000" b="1" dirty="0" smtClean="0">
              <a:latin typeface="Franklin Gothic Book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a typeface="Kozuka Mincho Pro L" pitchFamily="18" charset="-128"/>
              </a:rPr>
              <a:t>Mail Processing Network Rationalization Service Changes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346075" indent="-346075" defTabSz="1019175">
              <a:spcAft>
                <a:spcPts val="2000"/>
              </a:spcAft>
              <a:buNone/>
              <a:tabLst>
                <a:tab pos="517525" algn="l"/>
              </a:tabLst>
            </a:pPr>
            <a:endParaRPr lang="en-US" sz="6000" b="1" dirty="0" smtClean="0"/>
          </a:p>
          <a:p>
            <a:pPr marL="346075" indent="-346075" defTabSz="1019175">
              <a:spcAft>
                <a:spcPts val="2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6000" b="1" dirty="0" smtClean="0"/>
              <a:t>USPS estimates $1.6 billion net annual savings (Revised savings figures were </a:t>
            </a:r>
            <a:r>
              <a:rPr lang="en-US" sz="6000" b="1" smtClean="0"/>
              <a:t>provided last </a:t>
            </a:r>
            <a:r>
              <a:rPr lang="en-US" sz="6000" b="1" dirty="0" smtClean="0"/>
              <a:t>week)</a:t>
            </a:r>
          </a:p>
          <a:p>
            <a:pPr marL="346075" indent="-346075" defTabSz="1019175">
              <a:spcAft>
                <a:spcPts val="2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6000" b="1" dirty="0" smtClean="0"/>
              <a:t>Elimination of overnight service standard for significant portion of First-Class Mail and Periodicals- some impact on Standard and Package Services</a:t>
            </a:r>
            <a:endParaRPr lang="en-US" sz="2800" b="1" dirty="0" smtClean="0">
              <a:latin typeface="Franklin Gothic Book" pitchFamily="34" charset="0"/>
            </a:endParaRPr>
          </a:p>
          <a:p>
            <a:pPr marL="346075" indent="-346075" defTabSz="1019175">
              <a:spcAft>
                <a:spcPct val="25000"/>
              </a:spcAft>
              <a:buNone/>
              <a:tabLst>
                <a:tab pos="517525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Franklin Gothic Book" pitchFamily="34" charset="0"/>
              </a:rPr>
              <a:t>  </a:t>
            </a:r>
          </a:p>
          <a:p>
            <a:pPr marL="460375" lvl="1" defTabSz="1019175">
              <a:buFontTx/>
              <a:buChar char="•"/>
              <a:tabLst>
                <a:tab pos="517525" algn="l"/>
              </a:tabLst>
            </a:pPr>
            <a:endParaRPr lang="en-US" sz="2000" b="1" dirty="0" smtClean="0">
              <a:latin typeface="Franklin Gothic Book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Proposed USPS</a:t>
            </a:r>
            <a:b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</a:br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Service Standards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  <a:buFont typeface="Wingdings" pitchFamily="2" charset="2"/>
              <a:buNone/>
              <a:defRPr/>
            </a:pPr>
            <a:r>
              <a:rPr lang="en-US" sz="2400" b="1" dirty="0" smtClean="0"/>
              <a:t> </a:t>
            </a:r>
            <a:r>
              <a:rPr lang="en-US" sz="2400" b="1" dirty="0" smtClean="0"/>
              <a:t>USPS proposed: </a:t>
            </a:r>
          </a:p>
          <a:p>
            <a:pPr algn="ctr">
              <a:buFont typeface="Wingdings" pitchFamily="2" charset="2"/>
              <a:buNone/>
            </a:pPr>
            <a:r>
              <a:rPr lang="en-US" sz="2400" b="1" dirty="0" smtClean="0"/>
              <a:t>				Now		Proposed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Priority Mail: 		1−3 days	 1−3 days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First-Class Mail: 		1−3 days	 2−3 days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Standard Mail: 		3−10 days 	 3−10 days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Periodicals: 		1−9 days	 2−9 days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Package Services: 		2−8 days 	 2−8 days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Mail Processing Network Rationalization Service Changes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marL="346075" indent="-346075" defTabSz="1019175">
              <a:spcAft>
                <a:spcPct val="25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2400" b="1" dirty="0" smtClean="0"/>
              <a:t>Complex request – testimony from 13 postal witnesses, 60+ library references, 25 intervenors </a:t>
            </a:r>
          </a:p>
          <a:p>
            <a:pPr marL="346075" indent="-346075" defTabSz="1019175">
              <a:spcAft>
                <a:spcPct val="25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2400" b="1" dirty="0" smtClean="0"/>
              <a:t>Hearings on direct testimony completed in March.</a:t>
            </a:r>
          </a:p>
          <a:p>
            <a:pPr marL="346075" indent="-346075" defTabSz="1019175">
              <a:spcAft>
                <a:spcPct val="25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2400" b="1" dirty="0" smtClean="0">
                <a:latin typeface="Franklin Gothic Book" pitchFamily="34" charset="0"/>
              </a:rPr>
              <a:t>Rebuttal testimony received April 24, 2012.</a:t>
            </a:r>
          </a:p>
          <a:p>
            <a:pPr marL="346075" indent="-346075" defTabSz="1019175">
              <a:spcAft>
                <a:spcPct val="25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2400" b="1" dirty="0" smtClean="0">
                <a:latin typeface="Franklin Gothic Book" pitchFamily="34" charset="0"/>
              </a:rPr>
              <a:t>Hearings scheduled for May 2012 on supplemental testimony and June 2012 for rebuttal testimony.</a:t>
            </a:r>
          </a:p>
          <a:p>
            <a:pPr marL="346075" indent="-346075" defTabSz="1019175">
              <a:spcAft>
                <a:spcPct val="25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2400" b="1" dirty="0" smtClean="0">
                <a:latin typeface="Franklin Gothic Book" pitchFamily="34" charset="0"/>
              </a:rPr>
              <a:t>Report  is scheduled for release later this summer</a:t>
            </a:r>
            <a:endParaRPr lang="en-US" sz="2800" b="1" dirty="0" smtClean="0">
              <a:latin typeface="Franklin Gothic Book" pitchFamily="34" charset="0"/>
            </a:endParaRPr>
          </a:p>
          <a:p>
            <a:pPr marL="346075" indent="-346075" defTabSz="1019175">
              <a:spcAft>
                <a:spcPct val="25000"/>
              </a:spcAft>
              <a:buNone/>
              <a:tabLst>
                <a:tab pos="517525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Franklin Gothic Book" pitchFamily="34" charset="0"/>
              </a:rPr>
              <a:t>  </a:t>
            </a:r>
          </a:p>
          <a:p>
            <a:pPr marL="460375" lvl="1" defTabSz="1019175">
              <a:buFontTx/>
              <a:buChar char="•"/>
              <a:tabLst>
                <a:tab pos="517525" algn="l"/>
              </a:tabLst>
            </a:pPr>
            <a:endParaRPr lang="en-US" sz="2000" b="1" dirty="0" smtClean="0">
              <a:latin typeface="Franklin Gothic Book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USPS Proposal Online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hlinkClick r:id="rId3"/>
              </a:rPr>
              <a:t>http://about.usps.com/news/electronic-press-kits/our-future-network/study-list-110915.pdf</a:t>
            </a:r>
            <a:r>
              <a:rPr lang="en-US" sz="2400" dirty="0" smtClean="0"/>
              <a:t> — A Facilities List </a:t>
            </a:r>
          </a:p>
          <a:p>
            <a:pPr>
              <a:spcAft>
                <a:spcPts val="200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hlinkClick r:id="rId4"/>
              </a:rPr>
              <a:t>http://about.usps.com/news/electronic-press-kits/our-future-network/welcome.htm</a:t>
            </a:r>
            <a:r>
              <a:rPr lang="en-US" sz="2400" dirty="0" smtClean="0"/>
              <a:t>—Press Kit for the “Comprehensive Changes” Proposal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295400" y="152400"/>
            <a:ext cx="678180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Kozuka Mincho Pro L"/>
                <a:cs typeface="Kozuka Mincho Pro L"/>
              </a:rPr>
              <a:t>Thanks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838200" y="1981200"/>
            <a:ext cx="8077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6075" marR="0" lvl="0" indent="-346075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0"/>
              </a:spcAft>
              <a:buClrTx/>
              <a:buSzTx/>
              <a:buFont typeface="Wingdings" pitchFamily="2" charset="2"/>
              <a:buChar char="q"/>
              <a:tabLst>
                <a:tab pos="517525" algn="l"/>
              </a:tabLst>
              <a:defRPr/>
            </a:pPr>
            <a:r>
              <a:rPr lang="en-US" sz="2400" dirty="0" smtClean="0"/>
              <a:t>Art Sackler, Executive Director National Postal Policy Council</a:t>
            </a:r>
          </a:p>
          <a:p>
            <a:pPr marL="346075" marR="0" lvl="0" indent="-346075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0"/>
              </a:spcAft>
              <a:buClrTx/>
              <a:buSzTx/>
              <a:buFont typeface="Wingdings" pitchFamily="2" charset="2"/>
              <a:buChar char="q"/>
              <a:tabLst>
                <a:tab pos="517525" algn="l"/>
              </a:tabLst>
              <a:defRPr/>
            </a:pPr>
            <a:r>
              <a:rPr lang="en-US" sz="2400" dirty="0" smtClean="0"/>
              <a:t>Chuck Fattore, Donnelley Logistics (Chair)</a:t>
            </a:r>
          </a:p>
          <a:p>
            <a:pPr marL="346075" marR="0" lvl="0" indent="-346075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0"/>
              </a:spcAft>
              <a:buClrTx/>
              <a:buSzTx/>
              <a:buFont typeface="Wingdings" pitchFamily="2" charset="2"/>
              <a:buChar char="q"/>
              <a:tabLst>
                <a:tab pos="517525" algn="l"/>
              </a:tabLst>
              <a:defRPr/>
            </a:pPr>
            <a:r>
              <a:rPr lang="en-US" sz="2400" dirty="0" smtClean="0"/>
              <a:t>Familiar faces and friends I have yet to meet – My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visit to NPPC</a:t>
            </a:r>
          </a:p>
          <a:p>
            <a:pPr marL="460375" marR="0" lvl="1" indent="0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17525" algn="l"/>
              </a:tabLst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PRC Stakeholders Process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83350"/>
            <a:ext cx="2133600" cy="238125"/>
          </a:xfrm>
        </p:spPr>
        <p:txBody>
          <a:bodyPr/>
          <a:lstStyle/>
          <a:p>
            <a:fld id="{72CFAA64-748F-4CB8-9810-8C07B72DC9D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838200" y="1981200"/>
            <a:ext cx="8077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6075" marR="0" lvl="0" indent="-346075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q"/>
              <a:tabLst>
                <a:tab pos="5175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Establish Docket</a:t>
            </a:r>
          </a:p>
          <a:p>
            <a:pPr marL="346075" marR="0" lvl="0" indent="-346075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q"/>
              <a:tabLst>
                <a:tab pos="5175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Formal on-the-record Hearing Process</a:t>
            </a:r>
          </a:p>
          <a:p>
            <a:pPr marL="346075" marR="0" lvl="0" indent="-346075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q"/>
              <a:tabLst>
                <a:tab pos="5175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Submission of Testimony</a:t>
            </a:r>
          </a:p>
          <a:p>
            <a:pPr marL="346075" marR="0" lvl="0" indent="-346075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q"/>
              <a:tabLst>
                <a:tab pos="517525" algn="l"/>
              </a:tabLst>
              <a:defRPr/>
            </a:pPr>
            <a:r>
              <a:rPr lang="en-US" sz="2400" b="1" dirty="0" smtClean="0"/>
              <a:t>Commission Analysis and Findings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460375" marR="0" lvl="1" indent="0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17525" algn="l"/>
              </a:tabLst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6705600" cy="2822575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ea typeface="Kozuka Mincho Pro L" pitchFamily="18" charset="-128"/>
              </a:rPr>
              <a:t>www.prc.gov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371600" y="152400"/>
            <a:ext cx="69342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Kozuka Mincho Pro L" pitchFamily="18" charset="-128"/>
                <a:cs typeface="+mj-cs"/>
              </a:rPr>
              <a:t>Summary of Content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Kozuka Mincho Pro L" pitchFamily="18" charset="-128"/>
              <a:cs typeface="+mj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914400" y="19812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04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70000"/>
              </a:spcAft>
              <a:buClrTx/>
              <a:buSzTx/>
              <a:tabLst/>
              <a:defRPr/>
            </a:pPr>
            <a:endParaRPr lang="en-US" sz="2400" dirty="0" smtClean="0"/>
          </a:p>
          <a:p>
            <a:pPr marL="0" marR="0" lvl="0" indent="0" defTabSz="904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70000"/>
              </a:spcAft>
              <a:buClrTx/>
              <a:buSzTx/>
              <a:tabLst/>
              <a:defRPr/>
            </a:pPr>
            <a:endParaRPr lang="en-US" sz="2400" dirty="0" smtClean="0"/>
          </a:p>
          <a:p>
            <a:pPr marL="0" marR="0" lvl="0" indent="0" defTabSz="904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700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sz="2400" dirty="0" smtClean="0"/>
          </a:p>
          <a:p>
            <a:pPr marL="0" marR="0" lvl="0" indent="0" algn="ctr" defTabSz="904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70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  <a:p>
            <a:pPr marL="457200" marR="0" lvl="1" indent="0" algn="ctr" defTabSz="904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  <a:p>
            <a:pPr marL="457200" marR="0" lvl="1" indent="0" algn="ctr" defTabSz="904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2057400"/>
            <a:ext cx="7456144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Pending Legislation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FY-2013 Budget Proposal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701 Report and Recommendation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Annual Compliance Determination Findings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Consideration of Technical Methods to Apply in </a:t>
            </a:r>
          </a:p>
          <a:p>
            <a:r>
              <a:rPr lang="en-US" sz="2800" dirty="0" smtClean="0"/>
              <a:t>    </a:t>
            </a:r>
            <a:r>
              <a:rPr lang="en-US" sz="2800" dirty="0" err="1" smtClean="0"/>
              <a:t>Workshare</a:t>
            </a:r>
            <a:r>
              <a:rPr lang="en-US" sz="2800" dirty="0" smtClean="0"/>
              <a:t> Discount Design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Post Office Closure Appeals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PRC/USPS Periodical Study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Peak Load Study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</a:br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summary of content (cont.)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83350"/>
            <a:ext cx="2133600" cy="238125"/>
          </a:xfrm>
        </p:spPr>
        <p:txBody>
          <a:bodyPr/>
          <a:lstStyle/>
          <a:p>
            <a:fld id="{72CFAA64-748F-4CB8-9810-8C07B72DC9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838200" y="1981200"/>
            <a:ext cx="8077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6075" marR="0" lvl="0" indent="-346075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>
                <a:tab pos="517525" algn="l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460375" marR="0" lvl="1" indent="0" defTabSz="1019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17525" algn="l"/>
              </a:tabLst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38200" y="2590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743200"/>
            <a:ext cx="64431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Mail Processing Network Rationalization</a:t>
            </a:r>
          </a:p>
          <a:p>
            <a:r>
              <a:rPr lang="en-US" sz="2800" dirty="0" smtClean="0"/>
              <a:t>     Service Changes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Proposed USPS Service Standards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PRC Stakeholders Process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600200" y="152400"/>
            <a:ext cx="6019800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Kozuka Mincho Pro L"/>
                <a:cs typeface="Kozuka Mincho Pro L"/>
              </a:rPr>
              <a:t>Pending Legislation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40000" lnSpcReduction="20000"/>
          </a:bodyPr>
          <a:lstStyle/>
          <a:p>
            <a:pPr>
              <a:spcAft>
                <a:spcPts val="2000"/>
              </a:spcAft>
              <a:buFont typeface="Wingdings" pitchFamily="2" charset="2"/>
              <a:buChar char="q"/>
            </a:pPr>
            <a:r>
              <a:rPr lang="en-US" sz="4400" dirty="0" smtClean="0">
                <a:solidFill>
                  <a:srgbClr val="000000"/>
                </a:solidFill>
                <a:latin typeface="Franklin Gothic Book" pitchFamily="34" charset="0"/>
                <a:ea typeface="Kozuka Mincho Pro L" pitchFamily="18" charset="-128"/>
              </a:rPr>
              <a:t> </a:t>
            </a:r>
            <a:r>
              <a:rPr lang="en-US" sz="4400" b="1" dirty="0" smtClean="0"/>
              <a:t>S. 1789, The 21</a:t>
            </a:r>
            <a:r>
              <a:rPr lang="en-US" sz="4400" b="1" baseline="30000" dirty="0" smtClean="0"/>
              <a:t>st</a:t>
            </a:r>
            <a:r>
              <a:rPr lang="en-US" sz="4400" b="1" dirty="0" smtClean="0"/>
              <a:t> Century Postal Service Act, as amended passed the Senate April 25, 2012</a:t>
            </a:r>
          </a:p>
          <a:p>
            <a:pPr>
              <a:spcAft>
                <a:spcPts val="2000"/>
              </a:spcAft>
              <a:buFont typeface="Wingdings" pitchFamily="2" charset="2"/>
              <a:buChar char="q"/>
            </a:pPr>
            <a:r>
              <a:rPr lang="en-US" sz="4400" b="1" dirty="0" smtClean="0"/>
              <a:t>H.R. 2309 Postal Reform Act of 2011</a:t>
            </a:r>
          </a:p>
          <a:p>
            <a:pPr>
              <a:spcAft>
                <a:spcPts val="2000"/>
              </a:spcAft>
              <a:buFont typeface="Wingdings" pitchFamily="2" charset="2"/>
              <a:buChar char="q"/>
            </a:pPr>
            <a:r>
              <a:rPr lang="en-US" sz="4400" b="1" dirty="0" smtClean="0"/>
              <a:t>Various other bills taking various approaches to ensure USPS sustainability</a:t>
            </a:r>
          </a:p>
          <a:p>
            <a:pPr>
              <a:spcAft>
                <a:spcPts val="2000"/>
              </a:spcAft>
              <a:buFont typeface="Wingdings" pitchFamily="2" charset="2"/>
              <a:buChar char="q"/>
            </a:pPr>
            <a:r>
              <a:rPr lang="en-US" sz="4400" b="1" dirty="0" smtClean="0"/>
              <a:t>USPS contends S. 1789 does not “provide the Postal Service the speed and flexibility it needs to achieve $20 billion in cost reductions” by 2015</a:t>
            </a:r>
          </a:p>
          <a:p>
            <a:pPr>
              <a:spcAft>
                <a:spcPts val="2000"/>
              </a:spcAft>
              <a:buFont typeface="Wingdings" pitchFamily="2" charset="2"/>
              <a:buChar char="q"/>
            </a:pPr>
            <a:r>
              <a:rPr lang="en-US" sz="4400" b="1" dirty="0" smtClean="0"/>
              <a:t>CBO score—</a:t>
            </a:r>
          </a:p>
          <a:p>
            <a:pPr lvl="1">
              <a:spcAft>
                <a:spcPts val="2000"/>
              </a:spcAft>
              <a:buFont typeface="Wingdings" pitchFamily="2" charset="2"/>
              <a:buChar char="Ø"/>
            </a:pPr>
            <a:r>
              <a:rPr lang="en-US" sz="4400" dirty="0" smtClean="0"/>
              <a:t>S. 1789 cost of $6.3 billion over 10 years</a:t>
            </a:r>
          </a:p>
          <a:p>
            <a:pPr lvl="1">
              <a:spcAft>
                <a:spcPts val="2000"/>
              </a:spcAft>
              <a:buFont typeface="Wingdings" pitchFamily="2" charset="2"/>
              <a:buChar char="Ø"/>
            </a:pPr>
            <a:r>
              <a:rPr lang="en-US" sz="4400" dirty="0" smtClean="0"/>
              <a:t>H.R. 2309 net savings of $18.5 billion over 8 years </a:t>
            </a:r>
          </a:p>
          <a:p>
            <a:pPr lvl="1">
              <a:buNone/>
            </a:pPr>
            <a:endParaRPr lang="en-US" sz="2400" b="1" dirty="0" smtClean="0">
              <a:solidFill>
                <a:srgbClr val="000000"/>
              </a:solidFill>
              <a:latin typeface="Franklin Gothic Book" pitchFamily="34" charset="0"/>
              <a:ea typeface="Kozuka Mincho Pro L"/>
              <a:cs typeface="Kozuka Mincho Pro L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Franklin Gothic Book" pitchFamily="34" charset="0"/>
                <a:ea typeface="Kozuka Mincho Pro L"/>
                <a:cs typeface="Kozuka Mincho Pro L"/>
              </a:rPr>
              <a:t>		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defTabSz="90488">
              <a:spcBef>
                <a:spcPts val="500"/>
              </a:spcBef>
              <a:spcAft>
                <a:spcPts val="2000"/>
              </a:spcAft>
              <a:buFont typeface="Wingdings" pitchFamily="2" charset="2"/>
              <a:buChar char="q"/>
            </a:pPr>
            <a:r>
              <a:rPr lang="en-US" sz="2400" b="1" dirty="0" smtClean="0"/>
              <a:t>Restructure RHB pre-funding</a:t>
            </a:r>
          </a:p>
          <a:p>
            <a:pPr defTabSz="90488">
              <a:spcBef>
                <a:spcPts val="500"/>
              </a:spcBef>
              <a:spcAft>
                <a:spcPts val="2000"/>
              </a:spcAft>
              <a:buFont typeface="Wingdings" pitchFamily="2" charset="2"/>
              <a:buChar char="q"/>
            </a:pPr>
            <a:r>
              <a:rPr lang="en-US" sz="2400" b="1" dirty="0" smtClean="0"/>
              <a:t>Refund FERS surplus</a:t>
            </a:r>
          </a:p>
          <a:p>
            <a:pPr defTabSz="90488">
              <a:spcBef>
                <a:spcPts val="500"/>
              </a:spcBef>
              <a:spcAft>
                <a:spcPts val="2000"/>
              </a:spcAft>
              <a:buFont typeface="Wingdings" pitchFamily="2" charset="2"/>
              <a:buChar char="q"/>
            </a:pPr>
            <a:r>
              <a:rPr lang="en-US" sz="2400" b="1" dirty="0" smtClean="0"/>
              <a:t>5-day delivery starting in 2013</a:t>
            </a:r>
          </a:p>
          <a:p>
            <a:pPr defTabSz="90488">
              <a:spcBef>
                <a:spcPts val="500"/>
              </a:spcBef>
              <a:spcAft>
                <a:spcPts val="2000"/>
              </a:spcAft>
              <a:buFont typeface="Wingdings" pitchFamily="2" charset="2"/>
              <a:buChar char="q"/>
            </a:pPr>
            <a:r>
              <a:rPr lang="en-US" sz="2400" b="1" dirty="0" smtClean="0"/>
              <a:t>Increase collaboration with state &amp; local governments</a:t>
            </a:r>
          </a:p>
          <a:p>
            <a:pPr defTabSz="90488">
              <a:spcBef>
                <a:spcPts val="500"/>
              </a:spcBef>
              <a:spcAft>
                <a:spcPts val="2000"/>
              </a:spcAft>
              <a:buFont typeface="Wingdings" pitchFamily="2" charset="2"/>
              <a:buChar char="q"/>
            </a:pPr>
            <a:r>
              <a:rPr lang="en-US" sz="2400" b="1" dirty="0" smtClean="0"/>
              <a:t>Align costs and seek balance of exigent increase</a:t>
            </a:r>
          </a:p>
          <a:p>
            <a:pPr lvl="1" defTabSz="90488">
              <a:spcBef>
                <a:spcPts val="500"/>
              </a:spcBef>
              <a:spcAft>
                <a:spcPts val="2000"/>
              </a:spcAft>
              <a:buFontTx/>
              <a:buChar char="•"/>
            </a:pPr>
            <a:endParaRPr lang="en-US" sz="1400" b="1" dirty="0" smtClean="0">
              <a:latin typeface="Franklin Gothic Book" pitchFamily="34" charset="0"/>
            </a:endParaRPr>
          </a:p>
        </p:txBody>
      </p:sp>
      <p:sp>
        <p:nvSpPr>
          <p:cNvPr id="10" name="Title 4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Kozuka Mincho Pro L" pitchFamily="18" charset="-128"/>
                <a:cs typeface="+mj-cs"/>
              </a:rPr>
              <a:t>FY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Kozuka Mincho Pro L" pitchFamily="18" charset="-128"/>
                <a:cs typeface="+mj-cs"/>
              </a:rPr>
              <a:t> 2013 Budget Proposal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ozuka Mincho Pro L" pitchFamily="18" charset="-128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ea typeface="Kozuka Mincho Pro L" pitchFamily="18" charset="-128"/>
              </a:rPr>
              <a:t>701 Report &amp; Recommendations </a:t>
            </a:r>
            <a:br>
              <a:rPr lang="en-US" sz="2800" b="1" dirty="0" smtClean="0">
                <a:solidFill>
                  <a:schemeClr val="bg1"/>
                </a:solidFill>
                <a:ea typeface="Kozuka Mincho Pro L" pitchFamily="18" charset="-128"/>
              </a:rPr>
            </a:br>
            <a:r>
              <a:rPr lang="en-US" sz="2800" b="1" dirty="0" smtClean="0">
                <a:solidFill>
                  <a:schemeClr val="bg1"/>
                </a:solidFill>
                <a:ea typeface="Kozuka Mincho Pro L" pitchFamily="18" charset="-128"/>
              </a:rPr>
              <a:t>Issued September 22, 2011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346075" indent="-346075" defTabSz="1019175">
              <a:spcAft>
                <a:spcPct val="25000"/>
              </a:spcAft>
              <a:buNone/>
              <a:tabLst>
                <a:tab pos="517525" algn="l"/>
              </a:tabLst>
            </a:pPr>
            <a:r>
              <a:rPr lang="en-US" sz="2800" b="1" dirty="0" smtClean="0"/>
              <a:t>Highlights:</a:t>
            </a:r>
          </a:p>
          <a:p>
            <a:pPr marL="346075" indent="-346075" defTabSz="1019175">
              <a:spcAft>
                <a:spcPct val="25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2400" b="1" dirty="0" smtClean="0"/>
              <a:t>Stabilize postal finances by adjusting current Retiree Health Benefit Fund payment schedule, using Commission’s report on the USPS over-funded Civil Service Retirement system</a:t>
            </a:r>
          </a:p>
          <a:p>
            <a:pPr marL="346075" indent="-346075" defTabSz="1019175">
              <a:spcAft>
                <a:spcPct val="25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2400" b="1" dirty="0" smtClean="0"/>
              <a:t>Allow the Postal Service to add new market dominant classes of mail in order to adapt to rapidly changing needs of mail users and the postal system</a:t>
            </a:r>
          </a:p>
          <a:p>
            <a:pPr marL="346075" indent="-346075" defTabSz="1019175">
              <a:spcAft>
                <a:spcPct val="25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2400" b="1" dirty="0" smtClean="0"/>
              <a:t>If Congress decides to let the Postal Service offer new nonpostal services those services should be subject to appropriate regulatory oversight and review-ensuring that USPS offers profitable nonpostal services without disrupting the competitive marketplace</a:t>
            </a:r>
          </a:p>
          <a:p>
            <a:pPr marL="346075" indent="-346075" defTabSz="1019175">
              <a:spcAft>
                <a:spcPct val="25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2400" b="1" dirty="0" smtClean="0"/>
              <a:t>Encourage innovation by raising maximum revenue limits for market tests of experimental products.</a:t>
            </a:r>
          </a:p>
          <a:p>
            <a:pPr marL="346075" indent="-346075" defTabSz="1019175">
              <a:spcAft>
                <a:spcPct val="25000"/>
              </a:spcAft>
              <a:buNone/>
              <a:tabLst>
                <a:tab pos="517525" algn="l"/>
              </a:tabLst>
            </a:pPr>
            <a:endParaRPr lang="en-US" sz="1800" b="1" dirty="0" smtClean="0">
              <a:latin typeface="Franklin Gothic Book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Annual Compliance Determination</a:t>
            </a:r>
            <a:b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</a:br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FY 2011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/>
          </a:bodyPr>
          <a:lstStyle/>
          <a:p>
            <a:pPr marL="346075" indent="-346075" defTabSz="1019175">
              <a:spcAft>
                <a:spcPct val="25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2400" b="1" dirty="0" smtClean="0"/>
              <a:t>Commission findings for FY 2010 Annual Compliance Determination issued 3/28/2012</a:t>
            </a:r>
            <a:endParaRPr lang="en-US" sz="2400" dirty="0" smtClean="0"/>
          </a:p>
          <a:p>
            <a:r>
              <a:rPr lang="en-US" dirty="0" smtClean="0"/>
              <a:t>The Postal Service lost $5.1 billion in FY 2011, but the loss would have been $10.6 billion had Congress not deferred the RHBF payment at the end of FY 2011. </a:t>
            </a:r>
          </a:p>
          <a:p>
            <a:r>
              <a:rPr lang="en-US" dirty="0" smtClean="0"/>
              <a:t>First-Class Mail declined by 5 billion pieces in FY 2011 resulting in the Postal Service losing $1.0 billion in contribution to institutional costs</a:t>
            </a:r>
          </a:p>
          <a:p>
            <a:pPr>
              <a:buNone/>
            </a:pPr>
            <a:endParaRPr lang="en-US" sz="6000" dirty="0" smtClean="0"/>
          </a:p>
          <a:p>
            <a:pPr lvl="1"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Slides_option3_ne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Annual Compliance Determination</a:t>
            </a:r>
            <a:b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</a:br>
            <a:r>
              <a:rPr lang="en-US" sz="3200" b="1" dirty="0" smtClean="0">
                <a:solidFill>
                  <a:schemeClr val="bg1"/>
                </a:solidFill>
                <a:ea typeface="Kozuka Mincho Pro L" pitchFamily="18" charset="-128"/>
              </a:rPr>
              <a:t>Findings </a:t>
            </a:r>
            <a:r>
              <a:rPr lang="en-US" sz="3200" b="1" i="1" dirty="0" smtClean="0">
                <a:solidFill>
                  <a:schemeClr val="bg1"/>
                </a:solidFill>
                <a:ea typeface="Kozuka Mincho Pro L" pitchFamily="18" charset="-128"/>
              </a:rPr>
              <a:t>(continued)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/>
          </a:bodyPr>
          <a:lstStyle/>
          <a:p>
            <a:pPr marL="346075" indent="-346075" defTabSz="1019175">
              <a:spcAft>
                <a:spcPct val="25000"/>
              </a:spcAft>
              <a:buFont typeface="Wingdings" pitchFamily="2" charset="2"/>
              <a:buChar char="q"/>
              <a:tabLst>
                <a:tab pos="517525" algn="l"/>
              </a:tabLst>
            </a:pPr>
            <a:r>
              <a:rPr lang="en-US" sz="2800" b="1" dirty="0" smtClean="0"/>
              <a:t>Pricing:</a:t>
            </a:r>
          </a:p>
          <a:p>
            <a:r>
              <a:rPr lang="en-US" dirty="0" smtClean="0"/>
              <a:t>Ten market dominant products failed to generate</a:t>
            </a:r>
          </a:p>
          <a:p>
            <a:pPr>
              <a:buNone/>
            </a:pPr>
            <a:r>
              <a:rPr lang="en-US" dirty="0" smtClean="0"/>
              <a:t>revenues sufficient to cover attributable costs, losing </a:t>
            </a:r>
            <a:r>
              <a:rPr lang="en-US" dirty="0" smtClean="0"/>
              <a:t>in the </a:t>
            </a:r>
            <a:r>
              <a:rPr lang="en-US" dirty="0" smtClean="0"/>
              <a:t>aggregate $1.6 billion, including:</a:t>
            </a:r>
          </a:p>
          <a:p>
            <a:r>
              <a:rPr lang="en-US" dirty="0" smtClean="0"/>
              <a:t> $609 million from Periodicals,</a:t>
            </a:r>
          </a:p>
          <a:p>
            <a:r>
              <a:rPr lang="en-US" dirty="0" smtClean="0"/>
              <a:t> $643 million from Standard Mail Flats, and</a:t>
            </a:r>
          </a:p>
          <a:p>
            <a:r>
              <a:rPr lang="en-US" dirty="0" smtClean="0"/>
              <a:t> $112 million from Standard Mail </a:t>
            </a:r>
            <a:r>
              <a:rPr lang="en-US" dirty="0" smtClean="0"/>
              <a:t>Parcels/Non-     </a:t>
            </a:r>
            <a:r>
              <a:rPr lang="en-US" dirty="0" smtClean="0"/>
              <a:t>Flat </a:t>
            </a:r>
            <a:r>
              <a:rPr lang="en-US" dirty="0" err="1" smtClean="0"/>
              <a:t>Machinables</a:t>
            </a:r>
            <a:r>
              <a:rPr lang="en-US" dirty="0" smtClean="0"/>
              <a:t> (NFMs);</a:t>
            </a:r>
            <a:endParaRPr lang="en-US" sz="6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A64-748F-4CB8-9810-8C07B72DC9D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2445</TotalTime>
  <Words>1135</Words>
  <Application>Microsoft Office PowerPoint</Application>
  <PresentationFormat>On-screen Show (4:3)</PresentationFormat>
  <Paragraphs>158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Current Regulatory Concerns</vt:lpstr>
      <vt:lpstr>Slide 2</vt:lpstr>
      <vt:lpstr>Slide 3</vt:lpstr>
      <vt:lpstr> summary of content (cont.)</vt:lpstr>
      <vt:lpstr>Slide 5</vt:lpstr>
      <vt:lpstr>FY 2013 Budget Proposal</vt:lpstr>
      <vt:lpstr>701 Report &amp; Recommendations  Issued September 22, 2011</vt:lpstr>
      <vt:lpstr>Annual Compliance Determination FY 2011</vt:lpstr>
      <vt:lpstr>Annual Compliance Determination Findings (continued)</vt:lpstr>
      <vt:lpstr>Annual Compliance Determination Findings (continued)</vt:lpstr>
      <vt:lpstr>Consideration of Technical Methods to be Applied in Workshare Discount Design</vt:lpstr>
      <vt:lpstr>Post Office Closure Appeals</vt:lpstr>
      <vt:lpstr>PRC/USPS Periodical Study</vt:lpstr>
      <vt:lpstr>Peak Load Study</vt:lpstr>
      <vt:lpstr>Mail Processing Network Rationalization Service Changes</vt:lpstr>
      <vt:lpstr>Mail Processing Network Rationalization Service Changes</vt:lpstr>
      <vt:lpstr>Proposed USPS Service Standards</vt:lpstr>
      <vt:lpstr>Mail Processing Network Rationalization Service Changes</vt:lpstr>
      <vt:lpstr>USPS Proposal Online</vt:lpstr>
      <vt:lpstr>PRC Stakeholders Process</vt:lpstr>
      <vt:lpstr>www.prc.gov</vt:lpstr>
    </vt:vector>
  </TitlesOfParts>
  <Company>US Postal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jbarajl</dc:creator>
  <cp:lastModifiedBy>HOKERJ</cp:lastModifiedBy>
  <cp:revision>261</cp:revision>
  <dcterms:created xsi:type="dcterms:W3CDTF">2011-01-04T19:06:51Z</dcterms:created>
  <dcterms:modified xsi:type="dcterms:W3CDTF">2012-05-09T19:10:31Z</dcterms:modified>
</cp:coreProperties>
</file>