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29"/>
  </p:notesMasterIdLst>
  <p:handoutMasterIdLst>
    <p:handoutMasterId r:id="rId30"/>
  </p:handoutMasterIdLst>
  <p:sldIdLst>
    <p:sldId id="256" r:id="rId3"/>
    <p:sldId id="257" r:id="rId4"/>
    <p:sldId id="283" r:id="rId5"/>
    <p:sldId id="259" r:id="rId6"/>
    <p:sldId id="295" r:id="rId7"/>
    <p:sldId id="296" r:id="rId8"/>
    <p:sldId id="297" r:id="rId9"/>
    <p:sldId id="260" r:id="rId10"/>
    <p:sldId id="261" r:id="rId11"/>
    <p:sldId id="262" r:id="rId12"/>
    <p:sldId id="263" r:id="rId13"/>
    <p:sldId id="264" r:id="rId14"/>
    <p:sldId id="265" r:id="rId15"/>
    <p:sldId id="294" r:id="rId16"/>
    <p:sldId id="266" r:id="rId17"/>
    <p:sldId id="284" r:id="rId18"/>
    <p:sldId id="285" r:id="rId19"/>
    <p:sldId id="270" r:id="rId20"/>
    <p:sldId id="290" r:id="rId21"/>
    <p:sldId id="274" r:id="rId22"/>
    <p:sldId id="286" r:id="rId23"/>
    <p:sldId id="276" r:id="rId24"/>
    <p:sldId id="277" r:id="rId25"/>
    <p:sldId id="287" r:id="rId26"/>
    <p:sldId id="281" r:id="rId27"/>
    <p:sldId id="282" r:id="rId28"/>
  </p:sldIdLst>
  <p:sldSz cx="9144000" cy="6858000" type="screen4x3"/>
  <p:notesSz cx="6934200" cy="92329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autoAdjust="0"/>
    <p:restoredTop sz="94700" autoAdjust="0"/>
  </p:normalViewPr>
  <p:slideViewPr>
    <p:cSldViewPr>
      <p:cViewPr varScale="1">
        <p:scale>
          <a:sx n="107" d="100"/>
          <a:sy n="107" d="100"/>
        </p:scale>
        <p:origin x="-109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1963"/>
          </a:xfrm>
          <a:prstGeom prst="rect">
            <a:avLst/>
          </a:prstGeom>
        </p:spPr>
        <p:txBody>
          <a:bodyPr vert="horz" lIns="92382" tIns="46191" rIns="92382" bIns="46191"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27475" y="0"/>
            <a:ext cx="3005138" cy="461963"/>
          </a:xfrm>
          <a:prstGeom prst="rect">
            <a:avLst/>
          </a:prstGeom>
        </p:spPr>
        <p:txBody>
          <a:bodyPr vert="horz" lIns="92382" tIns="46191" rIns="92382" bIns="46191" rtlCol="0"/>
          <a:lstStyle>
            <a:lvl1pPr algn="r" fontAlgn="auto">
              <a:spcBef>
                <a:spcPts val="0"/>
              </a:spcBef>
              <a:spcAft>
                <a:spcPts val="0"/>
              </a:spcAft>
              <a:defRPr sz="1200">
                <a:latin typeface="+mn-lt"/>
              </a:defRPr>
            </a:lvl1pPr>
          </a:lstStyle>
          <a:p>
            <a:pPr>
              <a:defRPr/>
            </a:pPr>
            <a:fld id="{09CF8E50-C3CF-4BAE-A51F-BCCD6FB045EF}" type="datetimeFigureOut">
              <a:rPr lang="en-US"/>
              <a:pPr>
                <a:defRPr/>
              </a:pPr>
              <a:t>1/24/2011</a:t>
            </a:fld>
            <a:endParaRPr lang="en-US"/>
          </a:p>
        </p:txBody>
      </p:sp>
      <p:sp>
        <p:nvSpPr>
          <p:cNvPr id="4" name="Footer Placeholder 3"/>
          <p:cNvSpPr>
            <a:spLocks noGrp="1"/>
          </p:cNvSpPr>
          <p:nvPr>
            <p:ph type="ftr" sz="quarter" idx="2"/>
          </p:nvPr>
        </p:nvSpPr>
        <p:spPr>
          <a:xfrm>
            <a:off x="0" y="8769350"/>
            <a:ext cx="3005138" cy="461963"/>
          </a:xfrm>
          <a:prstGeom prst="rect">
            <a:avLst/>
          </a:prstGeom>
        </p:spPr>
        <p:txBody>
          <a:bodyPr vert="horz" lIns="92382" tIns="46191" rIns="92382" bIns="46191"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27475" y="8769350"/>
            <a:ext cx="3005138" cy="461963"/>
          </a:xfrm>
          <a:prstGeom prst="rect">
            <a:avLst/>
          </a:prstGeom>
        </p:spPr>
        <p:txBody>
          <a:bodyPr vert="horz" lIns="92382" tIns="46191" rIns="92382" bIns="46191" rtlCol="0" anchor="b"/>
          <a:lstStyle>
            <a:lvl1pPr algn="r" fontAlgn="auto">
              <a:spcBef>
                <a:spcPts val="0"/>
              </a:spcBef>
              <a:spcAft>
                <a:spcPts val="0"/>
              </a:spcAft>
              <a:defRPr sz="1200">
                <a:latin typeface="+mn-lt"/>
              </a:defRPr>
            </a:lvl1pPr>
          </a:lstStyle>
          <a:p>
            <a:pPr>
              <a:defRPr/>
            </a:pPr>
            <a:fld id="{EB3E02F4-D2A6-41C2-A36F-9C94CE904C4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1963"/>
          </a:xfrm>
          <a:prstGeom prst="rect">
            <a:avLst/>
          </a:prstGeom>
        </p:spPr>
        <p:txBody>
          <a:bodyPr vert="horz" lIns="92382" tIns="46191" rIns="92382" bIns="46191"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27475" y="0"/>
            <a:ext cx="3005138" cy="461963"/>
          </a:xfrm>
          <a:prstGeom prst="rect">
            <a:avLst/>
          </a:prstGeom>
        </p:spPr>
        <p:txBody>
          <a:bodyPr vert="horz" lIns="92382" tIns="46191" rIns="92382" bIns="46191" rtlCol="0"/>
          <a:lstStyle>
            <a:lvl1pPr algn="r" fontAlgn="auto">
              <a:spcBef>
                <a:spcPts val="0"/>
              </a:spcBef>
              <a:spcAft>
                <a:spcPts val="0"/>
              </a:spcAft>
              <a:defRPr sz="1200">
                <a:latin typeface="+mn-lt"/>
              </a:defRPr>
            </a:lvl1pPr>
          </a:lstStyle>
          <a:p>
            <a:pPr>
              <a:defRPr/>
            </a:pPr>
            <a:fld id="{7AC5410C-62CC-4589-9527-1F6666D7DA28}" type="datetimeFigureOut">
              <a:rPr lang="en-US"/>
              <a:pPr>
                <a:defRPr/>
              </a:pPr>
              <a:t>1/24/2011</a:t>
            </a:fld>
            <a:endParaRPr lang="en-US"/>
          </a:p>
        </p:txBody>
      </p:sp>
      <p:sp>
        <p:nvSpPr>
          <p:cNvPr id="4" name="Slide Image Placeholder 3"/>
          <p:cNvSpPr>
            <a:spLocks noGrp="1" noRot="1" noChangeAspect="1"/>
          </p:cNvSpPr>
          <p:nvPr>
            <p:ph type="sldImg" idx="2"/>
          </p:nvPr>
        </p:nvSpPr>
        <p:spPr>
          <a:xfrm>
            <a:off x="1158875" y="692150"/>
            <a:ext cx="4616450" cy="3462338"/>
          </a:xfrm>
          <a:prstGeom prst="rect">
            <a:avLst/>
          </a:prstGeom>
          <a:noFill/>
          <a:ln w="12700">
            <a:solidFill>
              <a:prstClr val="black"/>
            </a:solidFill>
          </a:ln>
        </p:spPr>
        <p:txBody>
          <a:bodyPr vert="horz" lIns="92382" tIns="46191" rIns="92382" bIns="46191" rtlCol="0" anchor="ctr"/>
          <a:lstStyle/>
          <a:p>
            <a:pPr lvl="0"/>
            <a:endParaRPr lang="en-US" noProof="0"/>
          </a:p>
        </p:txBody>
      </p:sp>
      <p:sp>
        <p:nvSpPr>
          <p:cNvPr id="5" name="Notes Placeholder 4"/>
          <p:cNvSpPr>
            <a:spLocks noGrp="1"/>
          </p:cNvSpPr>
          <p:nvPr>
            <p:ph type="body" sz="quarter" idx="3"/>
          </p:nvPr>
        </p:nvSpPr>
        <p:spPr>
          <a:xfrm>
            <a:off x="693738" y="4386263"/>
            <a:ext cx="5546725" cy="4154487"/>
          </a:xfrm>
          <a:prstGeom prst="rect">
            <a:avLst/>
          </a:prstGeom>
        </p:spPr>
        <p:txBody>
          <a:bodyPr vert="horz" lIns="92382" tIns="46191" rIns="92382" bIns="4619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69350"/>
            <a:ext cx="3005138" cy="461963"/>
          </a:xfrm>
          <a:prstGeom prst="rect">
            <a:avLst/>
          </a:prstGeom>
        </p:spPr>
        <p:txBody>
          <a:bodyPr vert="horz" lIns="92382" tIns="46191" rIns="92382" bIns="46191"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27475" y="8769350"/>
            <a:ext cx="3005138" cy="461963"/>
          </a:xfrm>
          <a:prstGeom prst="rect">
            <a:avLst/>
          </a:prstGeom>
        </p:spPr>
        <p:txBody>
          <a:bodyPr vert="horz" lIns="92382" tIns="46191" rIns="92382" bIns="46191" rtlCol="0" anchor="b"/>
          <a:lstStyle>
            <a:lvl1pPr algn="r" fontAlgn="auto">
              <a:spcBef>
                <a:spcPts val="0"/>
              </a:spcBef>
              <a:spcAft>
                <a:spcPts val="0"/>
              </a:spcAft>
              <a:defRPr sz="1200">
                <a:latin typeface="+mn-lt"/>
              </a:defRPr>
            </a:lvl1pPr>
          </a:lstStyle>
          <a:p>
            <a:pPr>
              <a:defRPr/>
            </a:pPr>
            <a:fld id="{0196774A-C1B8-4ECC-9E71-18724A64FB4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1C4734-7121-4F15-8541-7FDC3E1D1E21}" type="slidenum">
              <a:rPr lang="en-US" smtClean="0"/>
              <a:pPr fontAlgn="base">
                <a:spcBef>
                  <a:spcPct val="0"/>
                </a:spcBef>
                <a:spcAft>
                  <a:spcPct val="0"/>
                </a:spcAft>
                <a:defRPr/>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a:effectLst/>
        </p:spPr>
        <p:txBody>
          <a:bodyPr wrap="none" anchor="ctr"/>
          <a:lstStyle/>
          <a:p>
            <a:pPr algn="ctr" fontAlgn="auto">
              <a:spcBef>
                <a:spcPts val="0"/>
              </a:spcBef>
              <a:spcAft>
                <a:spcPts val="0"/>
              </a:spcAft>
              <a:defRPr/>
            </a:pPr>
            <a:endParaRPr lang="en-US" sz="2400">
              <a:latin typeface="+mn-lt"/>
            </a:endParaRPr>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p:spPr>
          <p:txBody>
            <a:bodyPr rot="10800000" wrap="none" anchor="ctr"/>
            <a:lstStyle/>
            <a:p>
              <a:pPr algn="ctr" fontAlgn="auto">
                <a:spcBef>
                  <a:spcPts val="0"/>
                </a:spcBef>
                <a:spcAft>
                  <a:spcPts val="0"/>
                </a:spcAft>
                <a:defRPr/>
              </a:pPr>
              <a:endParaRPr lang="en-US" sz="2400">
                <a:latin typeface="+mn-lt"/>
              </a:endParaRPr>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p:spPr>
          <p:txBody>
            <a:bodyPr wrap="none" anchor="ctr"/>
            <a:lstStyle/>
            <a:p>
              <a:pPr algn="ctr" fontAlgn="auto">
                <a:spcBef>
                  <a:spcPts val="0"/>
                </a:spcBef>
                <a:spcAft>
                  <a:spcPts val="0"/>
                </a:spcAft>
                <a:defRPr/>
              </a:pPr>
              <a:endParaRPr lang="en-US" sz="2400">
                <a:latin typeface="+mn-lt"/>
              </a:endParaRPr>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p:spPr>
          <p:txBody>
            <a:bodyPr rot="10800000" wrap="none" anchor="ctr"/>
            <a:lstStyle/>
            <a:p>
              <a:pPr algn="ctr" fontAlgn="auto">
                <a:spcBef>
                  <a:spcPts val="0"/>
                </a:spcBef>
                <a:spcAft>
                  <a:spcPts val="0"/>
                </a:spcAft>
                <a:defRPr/>
              </a:pPr>
              <a:endParaRPr lang="en-US" sz="2400">
                <a:latin typeface="+mn-lt"/>
              </a:endParaRPr>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p:spPr>
          <p:txBody>
            <a:bodyPr wrap="none" anchor="ctr"/>
            <a:lstStyle/>
            <a:p>
              <a:pPr algn="ctr" fontAlgn="auto">
                <a:spcBef>
                  <a:spcPts val="0"/>
                </a:spcBef>
                <a:spcAft>
                  <a:spcPts val="0"/>
                </a:spcAft>
                <a:defRPr/>
              </a:pPr>
              <a:endParaRPr lang="en-US" sz="2400">
                <a:latin typeface="+mn-lt"/>
              </a:endParaRPr>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a:effectLst/>
          </p:spPr>
          <p:txBody>
            <a:bodyPr/>
            <a:lstStyle/>
            <a:p>
              <a:pPr fontAlgn="auto">
                <a:spcBef>
                  <a:spcPts val="0"/>
                </a:spcBef>
                <a:spcAft>
                  <a:spcPts val="0"/>
                </a:spcAft>
                <a:defRPr/>
              </a:pPr>
              <a:endParaRPr lang="en-US">
                <a:latin typeface="+mn-lt"/>
              </a:endParaRPr>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p:spPr>
          <p:txBody>
            <a:bodyPr wrap="none" anchor="ctr"/>
            <a:lstStyle/>
            <a:p>
              <a:pPr algn="ctr" fontAlgn="auto">
                <a:spcBef>
                  <a:spcPts val="0"/>
                </a:spcBef>
                <a:spcAft>
                  <a:spcPts val="0"/>
                </a:spcAft>
                <a:defRPr/>
              </a:pPr>
              <a:endParaRPr lang="en-US" sz="2400">
                <a:latin typeface="+mn-lt"/>
              </a:endParaRPr>
            </a:p>
          </p:txBody>
        </p:sp>
      </p:grpSp>
      <p:sp>
        <p:nvSpPr>
          <p:cNvPr id="7171" name="Rectangle 3"/>
          <p:cNvSpPr>
            <a:spLocks noGrp="1" noChangeArrowheads="1"/>
          </p:cNvSpPr>
          <p:nvPr>
            <p:ph type="ctrTitle"/>
          </p:nvPr>
        </p:nvSpPr>
        <p:spPr>
          <a:xfrm>
            <a:off x="762000" y="1371600"/>
            <a:ext cx="7696200" cy="2057400"/>
          </a:xfrm>
        </p:spPr>
        <p:txBody>
          <a:bodyPr/>
          <a:lstStyle>
            <a:lvl1pPr>
              <a:defRPr sz="5400">
                <a:solidFill>
                  <a:srgbClr val="0000CC"/>
                </a:solidFill>
              </a:defRPr>
            </a:lvl1pPr>
          </a:lstStyle>
          <a:p>
            <a:r>
              <a:rPr lang="en-US" smtClean="0"/>
              <a:t>Click to edit Master title style</a:t>
            </a:r>
            <a:endParaRPr lang="en-US"/>
          </a:p>
        </p:txBody>
      </p:sp>
      <p:sp>
        <p:nvSpPr>
          <p:cNvPr id="7172"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en-US" smtClean="0"/>
              <a:t>Click to edit Master subtitle style</a:t>
            </a:r>
            <a:endParaRPr lang="en-US"/>
          </a:p>
        </p:txBody>
      </p:sp>
      <p:sp>
        <p:nvSpPr>
          <p:cNvPr id="12" name="Rectangle 5"/>
          <p:cNvSpPr>
            <a:spLocks noGrp="1" noChangeArrowheads="1"/>
          </p:cNvSpPr>
          <p:nvPr>
            <p:ph type="dt" sz="half" idx="10"/>
          </p:nvPr>
        </p:nvSpPr>
        <p:spPr>
          <a:xfrm>
            <a:off x="457200" y="6248400"/>
            <a:ext cx="2133600" cy="457200"/>
          </a:xfrm>
        </p:spPr>
        <p:txBody>
          <a:bodyPr/>
          <a:lstStyle>
            <a:lvl1pPr>
              <a:defRPr/>
            </a:lvl1pPr>
          </a:lstStyle>
          <a:p>
            <a:pPr>
              <a:defRPr/>
            </a:pPr>
            <a:fld id="{8FCE1D8E-4E40-49C3-9F98-1842E8A2CE9D}" type="datetime1">
              <a:rPr lang="en-US"/>
              <a:pPr>
                <a:defRPr/>
              </a:pPr>
              <a:t>1/24/2011</a:t>
            </a:fld>
            <a:endParaRPr lang="en-US"/>
          </a:p>
        </p:txBody>
      </p:sp>
      <p:sp>
        <p:nvSpPr>
          <p:cNvPr id="13" name="Rectangle 6"/>
          <p:cNvSpPr>
            <a:spLocks noGrp="1" noChangeArrowheads="1"/>
          </p:cNvSpPr>
          <p:nvPr>
            <p:ph type="ftr" sz="quarter" idx="11"/>
          </p:nvPr>
        </p:nvSpPr>
        <p:spPr/>
        <p:txBody>
          <a:bodyPr/>
          <a:lstStyle>
            <a:lvl1pPr>
              <a:defRPr/>
            </a:lvl1pPr>
          </a:lstStyle>
          <a:p>
            <a:pPr>
              <a:defRPr/>
            </a:pPr>
            <a:endParaRPr lang="en-US"/>
          </a:p>
        </p:txBody>
      </p:sp>
      <p:sp>
        <p:nvSpPr>
          <p:cNvPr id="14" name="Rectangle 7"/>
          <p:cNvSpPr>
            <a:spLocks noGrp="1" noChangeArrowheads="1"/>
          </p:cNvSpPr>
          <p:nvPr>
            <p:ph type="sldNum" sz="quarter" idx="12"/>
          </p:nvPr>
        </p:nvSpPr>
        <p:spPr>
          <a:xfrm>
            <a:off x="6553200" y="6248400"/>
            <a:ext cx="2133600" cy="457200"/>
          </a:xfrm>
        </p:spPr>
        <p:txBody>
          <a:bodyPr/>
          <a:lstStyle>
            <a:lvl1pPr>
              <a:defRPr b="1"/>
            </a:lvl1pPr>
          </a:lstStyle>
          <a:p>
            <a:pPr>
              <a:defRPr/>
            </a:pPr>
            <a:fld id="{49802CD7-5C74-4CF3-8A10-30B45F6B39A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FBF6BD5-362C-45B0-B546-8D900FD13A57}" type="datetime1">
              <a:rPr lang="en-US"/>
              <a:pPr>
                <a:defRPr/>
              </a:pPr>
              <a:t>1/24/2011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38CD1C-E28F-4E1E-A014-AC980FE04D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1C1F5DD-28CF-4A72-ABFB-BC2994B782E1}" type="datetime1">
              <a:rPr lang="en-US"/>
              <a:pPr>
                <a:defRPr/>
              </a:pPr>
              <a:t>1/24/2011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BC28EB-ABBC-4EFA-A561-90FAF3ADD1E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fontAlgn="auto">
                <a:spcBef>
                  <a:spcPts val="0"/>
                </a:spcBef>
                <a:spcAft>
                  <a:spcPts val="0"/>
                </a:spcAft>
                <a:defRPr/>
              </a:pPr>
              <a:endParaRPr lang="en-US">
                <a:latin typeface="+mn-lt"/>
              </a:endParaRPr>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fontAlgn="auto">
                <a:spcBef>
                  <a:spcPts val="0"/>
                </a:spcBef>
                <a:spcAft>
                  <a:spcPts val="0"/>
                </a:spcAft>
                <a:defRPr/>
              </a:pPr>
              <a:endParaRPr lang="en-US">
                <a:latin typeface="+mn-lt"/>
              </a:endParaRPr>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fontAlgn="auto">
              <a:spcBef>
                <a:spcPts val="0"/>
              </a:spcBef>
              <a:spcAft>
                <a:spcPts val="0"/>
              </a:spcAft>
              <a:defRPr/>
            </a:pPr>
            <a:endParaRPr lang="en-US">
              <a:latin typeface="+mn-lt"/>
            </a:endParaRPr>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fontAlgn="auto">
                <a:spcBef>
                  <a:spcPts val="0"/>
                </a:spcBef>
                <a:spcAft>
                  <a:spcPts val="0"/>
                </a:spcAft>
                <a:defRPr/>
              </a:pPr>
              <a:endParaRPr lang="en-US">
                <a:latin typeface="+mn-lt"/>
              </a:endParaRPr>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fontAlgn="auto">
                <a:spcBef>
                  <a:spcPts val="0"/>
                </a:spcBef>
                <a:spcAft>
                  <a:spcPts val="0"/>
                </a:spcAft>
                <a:defRPr/>
              </a:pPr>
              <a:endParaRPr lang="en-US">
                <a:latin typeface="+mn-lt"/>
              </a:endParaRPr>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grpSp>
      <p:sp>
        <p:nvSpPr>
          <p:cNvPr id="4303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smtClean="0"/>
              <a:t>Click to edit Master title style</a:t>
            </a:r>
            <a:endParaRPr lang="en-US"/>
          </a:p>
        </p:txBody>
      </p:sp>
      <p:sp>
        <p:nvSpPr>
          <p:cNvPr id="4303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smtClean="0"/>
              <a:t>Click to edit Master subtitle style</a:t>
            </a:r>
            <a:endParaRPr lang="en-US"/>
          </a:p>
        </p:txBody>
      </p:sp>
      <p:sp>
        <p:nvSpPr>
          <p:cNvPr id="24" name="Rectangle 24"/>
          <p:cNvSpPr>
            <a:spLocks noGrp="1" noChangeArrowheads="1"/>
          </p:cNvSpPr>
          <p:nvPr>
            <p:ph type="dt" sz="quarter" idx="10"/>
          </p:nvPr>
        </p:nvSpPr>
        <p:spPr/>
        <p:txBody>
          <a:bodyPr/>
          <a:lstStyle>
            <a:lvl1pPr>
              <a:defRPr/>
            </a:lvl1pPr>
          </a:lstStyle>
          <a:p>
            <a:pPr>
              <a:defRPr/>
            </a:pPr>
            <a:fld id="{B86ECF5D-CC56-4713-9C25-6198067AD3BF}" type="datetime1">
              <a:rPr lang="en-US"/>
              <a:pPr>
                <a:defRPr/>
              </a:pPr>
              <a:t>1/24/2011</a:t>
            </a:fld>
            <a:endParaRPr lang="en-US"/>
          </a:p>
        </p:txBody>
      </p:sp>
      <p:sp>
        <p:nvSpPr>
          <p:cNvPr id="25" name="Rectangle 25"/>
          <p:cNvSpPr>
            <a:spLocks noGrp="1" noChangeArrowheads="1"/>
          </p:cNvSpPr>
          <p:nvPr>
            <p:ph type="sldNum" sz="quarter" idx="11"/>
          </p:nvPr>
        </p:nvSpPr>
        <p:spPr/>
        <p:txBody>
          <a:bodyPr/>
          <a:lstStyle>
            <a:lvl1pPr>
              <a:defRPr/>
            </a:lvl1pPr>
          </a:lstStyle>
          <a:p>
            <a:pPr>
              <a:defRPr/>
            </a:pPr>
            <a:fld id="{E7C36533-C9D8-41D6-B145-82B92911744D}" type="slidenum">
              <a:rPr lang="en-US"/>
              <a:pPr>
                <a:defRPr/>
              </a:pPr>
              <a:t>‹#›</a:t>
            </a:fld>
            <a:endParaRPr lang="en-US"/>
          </a:p>
        </p:txBody>
      </p:sp>
      <p:sp>
        <p:nvSpPr>
          <p:cNvPr id="26" name="Rectangle 26"/>
          <p:cNvSpPr>
            <a:spLocks noGrp="1" noChangeArrowheads="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fld id="{7F5EA113-5CF2-460B-98BF-74C9F04822C4}" type="datetime1">
              <a:rPr lang="en-US"/>
              <a:pPr>
                <a:defRPr/>
              </a:pPr>
              <a:t>1/24/2011</a:t>
            </a:fld>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7A60F793-F8AE-4EAB-80D1-7AA71E28EB68}"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fld id="{1CC97B8E-9DD7-465F-97A7-8EA0E91D1529}" type="datetime1">
              <a:rPr lang="en-US"/>
              <a:pPr>
                <a:defRPr/>
              </a:pPr>
              <a:t>1/24/2011</a:t>
            </a:fld>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507F791B-85F9-4722-817D-4F0CC42E31A3}"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4"/>
          <p:cNvSpPr>
            <a:spLocks noGrp="1" noChangeArrowheads="1"/>
          </p:cNvSpPr>
          <p:nvPr>
            <p:ph type="dt" sz="half" idx="10"/>
          </p:nvPr>
        </p:nvSpPr>
        <p:spPr>
          <a:ln/>
        </p:spPr>
        <p:txBody>
          <a:bodyPr/>
          <a:lstStyle>
            <a:lvl1pPr>
              <a:defRPr/>
            </a:lvl1pPr>
          </a:lstStyle>
          <a:p>
            <a:pPr>
              <a:defRPr/>
            </a:pPr>
            <a:fld id="{8ABCB552-5577-4371-BD62-3B620684BE07}" type="datetime1">
              <a:rPr lang="en-US"/>
              <a:pPr>
                <a:defRPr/>
              </a:pPr>
              <a:t>1/24/2011</a:t>
            </a:fld>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779D9287-3819-42CA-8B5A-EFD06A5F4654}"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4"/>
          <p:cNvSpPr>
            <a:spLocks noGrp="1" noChangeArrowheads="1"/>
          </p:cNvSpPr>
          <p:nvPr>
            <p:ph type="dt" sz="half" idx="10"/>
          </p:nvPr>
        </p:nvSpPr>
        <p:spPr>
          <a:ln/>
        </p:spPr>
        <p:txBody>
          <a:bodyPr/>
          <a:lstStyle>
            <a:lvl1pPr>
              <a:defRPr/>
            </a:lvl1pPr>
          </a:lstStyle>
          <a:p>
            <a:pPr>
              <a:defRPr/>
            </a:pPr>
            <a:fld id="{4166F7E3-23B0-45AB-A616-94D9094B2889}" type="datetime1">
              <a:rPr lang="en-US"/>
              <a:pPr>
                <a:defRPr/>
              </a:pPr>
              <a:t>1/24/2011</a:t>
            </a:fld>
            <a:endParaRPr lang="en-US"/>
          </a:p>
        </p:txBody>
      </p:sp>
      <p:sp>
        <p:nvSpPr>
          <p:cNvPr id="8" name="Rectangle 25"/>
          <p:cNvSpPr>
            <a:spLocks noGrp="1" noChangeArrowheads="1"/>
          </p:cNvSpPr>
          <p:nvPr>
            <p:ph type="ftr" sz="quarter" idx="11"/>
          </p:nvPr>
        </p:nvSpPr>
        <p:spPr>
          <a:ln/>
        </p:spPr>
        <p:txBody>
          <a:bodyPr/>
          <a:lstStyle>
            <a:lvl1pPr>
              <a:defRPr/>
            </a:lvl1pPr>
          </a:lstStyle>
          <a:p>
            <a:pPr>
              <a:defRPr/>
            </a:pPr>
            <a:endParaRPr lang="en-US"/>
          </a:p>
        </p:txBody>
      </p:sp>
      <p:sp>
        <p:nvSpPr>
          <p:cNvPr id="9" name="Rectangle 26"/>
          <p:cNvSpPr>
            <a:spLocks noGrp="1" noChangeArrowheads="1"/>
          </p:cNvSpPr>
          <p:nvPr>
            <p:ph type="sldNum" sz="quarter" idx="12"/>
          </p:nvPr>
        </p:nvSpPr>
        <p:spPr>
          <a:ln/>
        </p:spPr>
        <p:txBody>
          <a:bodyPr/>
          <a:lstStyle>
            <a:lvl1pPr>
              <a:defRPr/>
            </a:lvl1pPr>
          </a:lstStyle>
          <a:p>
            <a:pPr>
              <a:defRPr/>
            </a:pPr>
            <a:fld id="{19342DF4-CA51-4CB2-96E0-198699E4C4BC}"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4"/>
          <p:cNvSpPr>
            <a:spLocks noGrp="1" noChangeArrowheads="1"/>
          </p:cNvSpPr>
          <p:nvPr>
            <p:ph type="dt" sz="half" idx="10"/>
          </p:nvPr>
        </p:nvSpPr>
        <p:spPr>
          <a:ln/>
        </p:spPr>
        <p:txBody>
          <a:bodyPr/>
          <a:lstStyle>
            <a:lvl1pPr>
              <a:defRPr/>
            </a:lvl1pPr>
          </a:lstStyle>
          <a:p>
            <a:pPr>
              <a:defRPr/>
            </a:pPr>
            <a:fld id="{11ADCC8A-FD3B-4309-9392-247AF1B17D1C}" type="datetime1">
              <a:rPr lang="en-US"/>
              <a:pPr>
                <a:defRPr/>
              </a:pPr>
              <a:t>1/24/2011</a:t>
            </a:fld>
            <a:endParaRPr lang="en-US"/>
          </a:p>
        </p:txBody>
      </p:sp>
      <p:sp>
        <p:nvSpPr>
          <p:cNvPr id="4" name="Rectangle 25"/>
          <p:cNvSpPr>
            <a:spLocks noGrp="1" noChangeArrowheads="1"/>
          </p:cNvSpPr>
          <p:nvPr>
            <p:ph type="ftr" sz="quarter" idx="11"/>
          </p:nvPr>
        </p:nvSpPr>
        <p:spPr>
          <a:ln/>
        </p:spPr>
        <p:txBody>
          <a:bodyPr/>
          <a:lstStyle>
            <a:lvl1pPr>
              <a:defRPr/>
            </a:lvl1pPr>
          </a:lstStyle>
          <a:p>
            <a:pPr>
              <a:defRPr/>
            </a:pPr>
            <a:endParaRPr lang="en-US"/>
          </a:p>
        </p:txBody>
      </p:sp>
      <p:sp>
        <p:nvSpPr>
          <p:cNvPr id="5" name="Rectangle 26"/>
          <p:cNvSpPr>
            <a:spLocks noGrp="1" noChangeArrowheads="1"/>
          </p:cNvSpPr>
          <p:nvPr>
            <p:ph type="sldNum" sz="quarter" idx="12"/>
          </p:nvPr>
        </p:nvSpPr>
        <p:spPr>
          <a:ln/>
        </p:spPr>
        <p:txBody>
          <a:bodyPr/>
          <a:lstStyle>
            <a:lvl1pPr>
              <a:defRPr/>
            </a:lvl1pPr>
          </a:lstStyle>
          <a:p>
            <a:pPr>
              <a:defRPr/>
            </a:pPr>
            <a:fld id="{368453F0-E868-46E2-BFD0-B2F184B7FBC1}"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fld id="{3A4CD083-A3DB-4841-9CEB-151E4E1AB4C0}" type="datetime1">
              <a:rPr lang="en-US"/>
              <a:pPr>
                <a:defRPr/>
              </a:pPr>
              <a:t>1/24/2011</a:t>
            </a:fld>
            <a:endParaRPr lang="en-US"/>
          </a:p>
        </p:txBody>
      </p:sp>
      <p:sp>
        <p:nvSpPr>
          <p:cNvPr id="3" name="Rectangle 25"/>
          <p:cNvSpPr>
            <a:spLocks noGrp="1" noChangeArrowheads="1"/>
          </p:cNvSpPr>
          <p:nvPr>
            <p:ph type="ftr" sz="quarter" idx="11"/>
          </p:nvPr>
        </p:nvSpPr>
        <p:spPr>
          <a:ln/>
        </p:spPr>
        <p:txBody>
          <a:bodyPr/>
          <a:lstStyle>
            <a:lvl1pPr>
              <a:defRPr/>
            </a:lvl1pPr>
          </a:lstStyle>
          <a:p>
            <a:pPr>
              <a:defRPr/>
            </a:pPr>
            <a:endParaRPr lang="en-US"/>
          </a:p>
        </p:txBody>
      </p:sp>
      <p:sp>
        <p:nvSpPr>
          <p:cNvPr id="4" name="Rectangle 26"/>
          <p:cNvSpPr>
            <a:spLocks noGrp="1" noChangeArrowheads="1"/>
          </p:cNvSpPr>
          <p:nvPr>
            <p:ph type="sldNum" sz="quarter" idx="12"/>
          </p:nvPr>
        </p:nvSpPr>
        <p:spPr>
          <a:ln/>
        </p:spPr>
        <p:txBody>
          <a:bodyPr/>
          <a:lstStyle>
            <a:lvl1pPr>
              <a:defRPr/>
            </a:lvl1pPr>
          </a:lstStyle>
          <a:p>
            <a:pPr>
              <a:defRPr/>
            </a:pPr>
            <a:fld id="{633DE903-5364-4D05-BE98-FE86BB2E2AF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fld id="{C04A1B5C-D653-4B64-BC27-FCDD1DCC6DCB}" type="datetime1">
              <a:rPr lang="en-US"/>
              <a:pPr>
                <a:defRPr/>
              </a:pPr>
              <a:t>1/24/2011</a:t>
            </a:fld>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CA5353A3-AA52-4694-966E-4CAF7B9A9B1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2D6A6AD-72A5-40FE-A543-09589DB3F347}" type="datetime1">
              <a:rPr lang="en-US"/>
              <a:pPr>
                <a:defRPr/>
              </a:pPr>
              <a:t>1/24/2011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19DC81-3499-4F0D-AF45-BE818A37CC92}"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fld id="{BFE7A3B2-BAF7-445F-BA3D-987CA1C0A465}" type="datetime1">
              <a:rPr lang="en-US"/>
              <a:pPr>
                <a:defRPr/>
              </a:pPr>
              <a:t>1/24/2011</a:t>
            </a:fld>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37B827F5-0C9D-47F4-8F41-6BCD95800D5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fld id="{0744D237-0A9D-4CDC-8ABF-F43742F25002}" type="datetime1">
              <a:rPr lang="en-US"/>
              <a:pPr>
                <a:defRPr/>
              </a:pPr>
              <a:t>1/24/2011</a:t>
            </a:fld>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2B6C8610-8373-4397-B70E-3748CDF665A6}"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fld id="{5D162D3D-9F3A-43D7-940C-87432EC71FC2}" type="datetime1">
              <a:rPr lang="en-US"/>
              <a:pPr>
                <a:defRPr/>
              </a:pPr>
              <a:t>1/24/2011</a:t>
            </a:fld>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ADF55DFD-FAD6-4827-A35D-58FC1523775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C17A6DA-57E5-4B44-82EC-8DC79C72FFAA}" type="datetime1">
              <a:rPr lang="en-US"/>
              <a:pPr>
                <a:defRPr/>
              </a:pPr>
              <a:t>1/24/2011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5C8E68-EE39-49E0-B079-D1AAB22A31D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47B9D3E7-9BE3-49A0-A97B-FDCE56494F9F}" type="datetime1">
              <a:rPr lang="en-US"/>
              <a:pPr>
                <a:defRPr/>
              </a:pPr>
              <a:t>1/24/2011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42DE8E2-78A2-4B4A-BCDE-E7AF7368103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E347F666-C583-4DC0-B6E0-351CCF5BB72A}" type="datetime1">
              <a:rPr lang="en-US"/>
              <a:pPr>
                <a:defRPr/>
              </a:pPr>
              <a:t>1/24/2011</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E1022CB-0770-4173-84B6-355D5B6615F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85248F49-2B42-4D64-B5C8-9DF158115360}" type="datetime1">
              <a:rPr lang="en-US"/>
              <a:pPr>
                <a:defRPr/>
              </a:pPr>
              <a:t>1/24/2011</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D889675-D223-4DE3-8794-7469AEC8B0D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2109018-4E8D-4D75-879B-BD195A2F26E4}" type="datetime1">
              <a:rPr lang="en-US"/>
              <a:pPr>
                <a:defRPr/>
              </a:pPr>
              <a:t>1/24/2011</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B93653E-7E5D-402F-8274-F80C0FAB2C6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C1DF88C-BA5F-48EB-B459-F9F8F72E63C6}" type="datetime1">
              <a:rPr lang="en-US"/>
              <a:pPr>
                <a:defRPr/>
              </a:pPr>
              <a:t>1/24/2011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13B8454-5222-4901-A8BB-7F9672EF5A3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A15200E-56AB-4316-88CB-81A699ED08C6}" type="datetime1">
              <a:rPr lang="en-US"/>
              <a:pPr>
                <a:defRPr/>
              </a:pPr>
              <a:t>1/24/2011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D482C87-3CDB-4F6D-9A90-DFB4D6B848B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8"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000">
                <a:latin typeface="Arial" charset="0"/>
              </a:defRPr>
            </a:lvl1pPr>
          </a:lstStyle>
          <a:p>
            <a:pPr>
              <a:defRPr/>
            </a:pPr>
            <a:fld id="{95BCBCC3-43D4-4B07-9065-B5DB3F81F094}" type="datetime1">
              <a:rPr lang="en-US"/>
              <a:pPr>
                <a:defRPr/>
              </a:pPr>
              <a:t>1/24/2011</a:t>
            </a:fld>
            <a:endParaRPr lang="en-US"/>
          </a:p>
        </p:txBody>
      </p:sp>
      <p:sp>
        <p:nvSpPr>
          <p:cNvPr id="61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000">
                <a:latin typeface="Arial" charset="0"/>
              </a:defRPr>
            </a:lvl1pPr>
          </a:lstStyle>
          <a:p>
            <a:pPr>
              <a:defRPr/>
            </a:pPr>
            <a:endParaRPr lang="en-US"/>
          </a:p>
        </p:txBody>
      </p:sp>
      <p:sp>
        <p:nvSpPr>
          <p:cNvPr id="6150"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000">
                <a:latin typeface="Arial" charset="0"/>
              </a:defRPr>
            </a:lvl1pPr>
          </a:lstStyle>
          <a:p>
            <a:pPr>
              <a:defRPr/>
            </a:pPr>
            <a:fld id="{417D2A42-6DAB-4B3C-8B64-908185D8AB92}" type="slidenum">
              <a:rPr lang="en-US"/>
              <a:pPr>
                <a:defRPr/>
              </a:pPr>
              <a:t>‹#›</a:t>
            </a:fld>
            <a:endParaRPr lang="en-US"/>
          </a:p>
        </p:txBody>
      </p:sp>
      <p:grpSp>
        <p:nvGrpSpPr>
          <p:cNvPr id="1031" name="Group 7"/>
          <p:cNvGrpSpPr>
            <a:grpSpLocks/>
          </p:cNvGrpSpPr>
          <p:nvPr/>
        </p:nvGrpSpPr>
        <p:grpSpPr bwMode="auto">
          <a:xfrm>
            <a:off x="279400" y="152400"/>
            <a:ext cx="8686800" cy="1600200"/>
            <a:chOff x="176" y="96"/>
            <a:chExt cx="5472" cy="1008"/>
          </a:xfrm>
        </p:grpSpPr>
        <p:sp>
          <p:nvSpPr>
            <p:cNvPr id="6152" name="Line 8"/>
            <p:cNvSpPr>
              <a:spLocks noChangeShapeType="1"/>
            </p:cNvSpPr>
            <p:nvPr/>
          </p:nvSpPr>
          <p:spPr bwMode="auto">
            <a:xfrm flipH="1">
              <a:off x="288" y="1104"/>
              <a:ext cx="5232" cy="0"/>
            </a:xfrm>
            <a:prstGeom prst="line">
              <a:avLst/>
            </a:prstGeom>
            <a:noFill/>
            <a:ln w="12700">
              <a:solidFill>
                <a:schemeClr val="tx1"/>
              </a:solidFill>
              <a:round/>
              <a:headEnd/>
              <a:tailEnd/>
            </a:ln>
            <a:effectLst/>
          </p:spPr>
          <p:txBody>
            <a:bodyPr/>
            <a:lstStyle/>
            <a:p>
              <a:pPr fontAlgn="auto">
                <a:spcBef>
                  <a:spcPts val="0"/>
                </a:spcBef>
                <a:spcAft>
                  <a:spcPts val="0"/>
                </a:spcAft>
                <a:defRPr/>
              </a:pPr>
              <a:endParaRPr lang="en-US">
                <a:latin typeface="+mn-lt"/>
              </a:endParaRPr>
            </a:p>
          </p:txBody>
        </p:sp>
        <p:sp>
          <p:nvSpPr>
            <p:cNvPr id="6153"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p:spPr>
          <p:txBody>
            <a:bodyPr wrap="none" anchor="ctr"/>
            <a:lstStyle/>
            <a:p>
              <a:pPr algn="ctr" fontAlgn="auto">
                <a:spcBef>
                  <a:spcPts val="0"/>
                </a:spcBef>
                <a:spcAft>
                  <a:spcPts val="0"/>
                </a:spcAft>
                <a:defRPr/>
              </a:pPr>
              <a:endParaRPr lang="en-US" sz="2400">
                <a:latin typeface="+mn-lt"/>
              </a:endParaRPr>
            </a:p>
          </p:txBody>
        </p:sp>
        <p:sp>
          <p:nvSpPr>
            <p:cNvPr id="6154"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p:spPr>
          <p:txBody>
            <a:bodyPr wrap="none" anchor="ctr"/>
            <a:lstStyle/>
            <a:p>
              <a:pPr algn="ctr" fontAlgn="auto">
                <a:spcBef>
                  <a:spcPts val="0"/>
                </a:spcBef>
                <a:spcAft>
                  <a:spcPts val="0"/>
                </a:spcAft>
                <a:defRPr/>
              </a:pPr>
              <a:endParaRPr lang="en-US" sz="2400">
                <a:latin typeface="+mn-lt"/>
              </a:endParaRPr>
            </a:p>
          </p:txBody>
        </p:sp>
        <p:sp>
          <p:nvSpPr>
            <p:cNvPr id="6155"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p:spPr>
          <p:txBody>
            <a:bodyPr wrap="none" anchor="ctr"/>
            <a:lstStyle/>
            <a:p>
              <a:pPr algn="ctr" fontAlgn="auto">
                <a:spcBef>
                  <a:spcPts val="0"/>
                </a:spcBef>
                <a:spcAft>
                  <a:spcPts val="0"/>
                </a:spcAft>
                <a:defRPr/>
              </a:pPr>
              <a:endParaRPr lang="en-US" sz="2400">
                <a:latin typeface="+mn-lt"/>
              </a:endParaRPr>
            </a:p>
          </p:txBody>
        </p:sp>
        <p:sp>
          <p:nvSpPr>
            <p:cNvPr id="615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p:spPr>
          <p:txBody>
            <a:bodyPr wrap="none" anchor="ctr"/>
            <a:lstStyle/>
            <a:p>
              <a:pPr algn="ctr" fontAlgn="auto">
                <a:spcBef>
                  <a:spcPts val="0"/>
                </a:spcBef>
                <a:spcAft>
                  <a:spcPts val="0"/>
                </a:spcAft>
                <a:defRPr/>
              </a:pPr>
              <a:endParaRPr lang="en-US" sz="2400">
                <a:latin typeface="+mn-lt"/>
              </a:endParaRPr>
            </a:p>
          </p:txBody>
        </p:sp>
      </p:grpSp>
      <p:pic>
        <p:nvPicPr>
          <p:cNvPr id="1032" name="Picture 13" descr="Small PRegC Brand image"/>
          <p:cNvPicPr>
            <a:picLocks noChangeAspect="1" noChangeArrowheads="1"/>
          </p:cNvPicPr>
          <p:nvPr/>
        </p:nvPicPr>
        <p:blipFill>
          <a:blip r:embed="rId13" cstate="print"/>
          <a:srcRect/>
          <a:stretch>
            <a:fillRect/>
          </a:stretch>
        </p:blipFill>
        <p:spPr bwMode="auto">
          <a:xfrm>
            <a:off x="6705600" y="5486400"/>
            <a:ext cx="1981200" cy="1193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82"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b="1">
          <a:solidFill>
            <a:srgbClr val="0033CC"/>
          </a:solidFill>
          <a:latin typeface="+mj-lt"/>
          <a:ea typeface="+mj-ea"/>
          <a:cs typeface="+mj-cs"/>
        </a:defRPr>
      </a:lvl1pPr>
      <a:lvl2pPr algn="ctr" rtl="0" eaLnBrk="0" fontAlgn="base" hangingPunct="0">
        <a:spcBef>
          <a:spcPct val="0"/>
        </a:spcBef>
        <a:spcAft>
          <a:spcPct val="0"/>
        </a:spcAft>
        <a:defRPr sz="4400" b="1">
          <a:solidFill>
            <a:srgbClr val="0033CC"/>
          </a:solidFill>
          <a:latin typeface="Verdana" pitchFamily="34" charset="0"/>
        </a:defRPr>
      </a:lvl2pPr>
      <a:lvl3pPr algn="ctr" rtl="0" eaLnBrk="0" fontAlgn="base" hangingPunct="0">
        <a:spcBef>
          <a:spcPct val="0"/>
        </a:spcBef>
        <a:spcAft>
          <a:spcPct val="0"/>
        </a:spcAft>
        <a:defRPr sz="4400" b="1">
          <a:solidFill>
            <a:srgbClr val="0033CC"/>
          </a:solidFill>
          <a:latin typeface="Verdana" pitchFamily="34" charset="0"/>
        </a:defRPr>
      </a:lvl3pPr>
      <a:lvl4pPr algn="ctr" rtl="0" eaLnBrk="0" fontAlgn="base" hangingPunct="0">
        <a:spcBef>
          <a:spcPct val="0"/>
        </a:spcBef>
        <a:spcAft>
          <a:spcPct val="0"/>
        </a:spcAft>
        <a:defRPr sz="4400" b="1">
          <a:solidFill>
            <a:srgbClr val="0033CC"/>
          </a:solidFill>
          <a:latin typeface="Verdana" pitchFamily="34" charset="0"/>
        </a:defRPr>
      </a:lvl4pPr>
      <a:lvl5pPr algn="ctr" rtl="0" eaLnBrk="0" fontAlgn="base" hangingPunct="0">
        <a:spcBef>
          <a:spcPct val="0"/>
        </a:spcBef>
        <a:spcAft>
          <a:spcPct val="0"/>
        </a:spcAft>
        <a:defRPr sz="4400" b="1">
          <a:solidFill>
            <a:srgbClr val="0033CC"/>
          </a:solidFill>
          <a:latin typeface="Verdana" pitchFamily="34" charset="0"/>
        </a:defRPr>
      </a:lvl5pPr>
      <a:lvl6pPr marL="457200" algn="ctr" rtl="0" eaLnBrk="1" fontAlgn="base" hangingPunct="1">
        <a:spcBef>
          <a:spcPct val="0"/>
        </a:spcBef>
        <a:spcAft>
          <a:spcPct val="0"/>
        </a:spcAft>
        <a:defRPr sz="4400" b="1">
          <a:solidFill>
            <a:srgbClr val="0033CC"/>
          </a:solidFill>
          <a:latin typeface="Verdana" pitchFamily="34" charset="0"/>
        </a:defRPr>
      </a:lvl6pPr>
      <a:lvl7pPr marL="914400" algn="ctr" rtl="0" eaLnBrk="1" fontAlgn="base" hangingPunct="1">
        <a:spcBef>
          <a:spcPct val="0"/>
        </a:spcBef>
        <a:spcAft>
          <a:spcPct val="0"/>
        </a:spcAft>
        <a:defRPr sz="4400" b="1">
          <a:solidFill>
            <a:srgbClr val="0033CC"/>
          </a:solidFill>
          <a:latin typeface="Verdana" pitchFamily="34" charset="0"/>
        </a:defRPr>
      </a:lvl7pPr>
      <a:lvl8pPr marL="1371600" algn="ctr" rtl="0" eaLnBrk="1" fontAlgn="base" hangingPunct="1">
        <a:spcBef>
          <a:spcPct val="0"/>
        </a:spcBef>
        <a:spcAft>
          <a:spcPct val="0"/>
        </a:spcAft>
        <a:defRPr sz="4400" b="1">
          <a:solidFill>
            <a:srgbClr val="0033CC"/>
          </a:solidFill>
          <a:latin typeface="Verdana" pitchFamily="34" charset="0"/>
        </a:defRPr>
      </a:lvl8pPr>
      <a:lvl9pPr marL="1828800" algn="ctr" rtl="0" eaLnBrk="1" fontAlgn="base" hangingPunct="1">
        <a:spcBef>
          <a:spcPct val="0"/>
        </a:spcBef>
        <a:spcAft>
          <a:spcPct val="0"/>
        </a:spcAft>
        <a:defRPr sz="4400" b="1">
          <a:solidFill>
            <a:srgbClr val="0033CC"/>
          </a:solidFill>
          <a:latin typeface="Verdana" pitchFamily="34"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44000" cy="6858000"/>
            <a:chOff x="0" y="0"/>
            <a:chExt cx="5760" cy="4320"/>
          </a:xfrm>
        </p:grpSpPr>
        <p:sp>
          <p:nvSpPr>
            <p:cNvPr id="4198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fontAlgn="auto">
                <a:spcBef>
                  <a:spcPts val="0"/>
                </a:spcBef>
                <a:spcAft>
                  <a:spcPts val="0"/>
                </a:spcAft>
                <a:defRPr/>
              </a:pPr>
              <a:endParaRPr lang="en-US">
                <a:latin typeface="+mn-lt"/>
              </a:endParaRPr>
            </a:p>
          </p:txBody>
        </p:sp>
        <p:sp>
          <p:nvSpPr>
            <p:cNvPr id="4198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fontAlgn="auto">
                <a:spcBef>
                  <a:spcPts val="0"/>
                </a:spcBef>
                <a:spcAft>
                  <a:spcPts val="0"/>
                </a:spcAft>
                <a:defRPr/>
              </a:pPr>
              <a:endParaRPr lang="en-US">
                <a:latin typeface="+mn-lt"/>
              </a:endParaRPr>
            </a:p>
          </p:txBody>
        </p:sp>
      </p:grpSp>
      <p:sp>
        <p:nvSpPr>
          <p:cNvPr id="4198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fontAlgn="auto">
              <a:spcBef>
                <a:spcPts val="0"/>
              </a:spcBef>
              <a:spcAft>
                <a:spcPts val="0"/>
              </a:spcAft>
              <a:defRPr/>
            </a:pPr>
            <a:endParaRPr lang="en-US">
              <a:latin typeface="+mn-lt"/>
            </a:endParaRPr>
          </a:p>
        </p:txBody>
      </p:sp>
      <p:grpSp>
        <p:nvGrpSpPr>
          <p:cNvPr id="2052" name="Group 6"/>
          <p:cNvGrpSpPr>
            <a:grpSpLocks/>
          </p:cNvGrpSpPr>
          <p:nvPr/>
        </p:nvGrpSpPr>
        <p:grpSpPr bwMode="auto">
          <a:xfrm>
            <a:off x="0" y="6019800"/>
            <a:ext cx="7848600" cy="857250"/>
            <a:chOff x="0" y="3792"/>
            <a:chExt cx="4944" cy="540"/>
          </a:xfrm>
        </p:grpSpPr>
        <p:sp>
          <p:nvSpPr>
            <p:cNvPr id="4199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fontAlgn="auto">
                <a:spcBef>
                  <a:spcPts val="0"/>
                </a:spcBef>
                <a:spcAft>
                  <a:spcPts val="0"/>
                </a:spcAft>
                <a:defRPr/>
              </a:pPr>
              <a:endParaRPr lang="en-US">
                <a:latin typeface="+mn-lt"/>
              </a:endParaRPr>
            </a:p>
          </p:txBody>
        </p:sp>
        <p:grpSp>
          <p:nvGrpSpPr>
            <p:cNvPr id="2067" name="Group 8"/>
            <p:cNvGrpSpPr>
              <a:grpSpLocks/>
            </p:cNvGrpSpPr>
            <p:nvPr userDrawn="1"/>
          </p:nvGrpSpPr>
          <p:grpSpPr bwMode="auto">
            <a:xfrm>
              <a:off x="2486" y="3792"/>
              <a:ext cx="2458" cy="540"/>
              <a:chOff x="2486" y="3792"/>
              <a:chExt cx="2458" cy="540"/>
            </a:xfrm>
          </p:grpSpPr>
          <p:sp>
            <p:nvSpPr>
              <p:cNvPr id="4199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4199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4199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4199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4199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grpSp>
        <p:sp>
          <p:nvSpPr>
            <p:cNvPr id="4199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fontAlgn="auto">
                <a:spcBef>
                  <a:spcPts val="0"/>
                </a:spcBef>
                <a:spcAft>
                  <a:spcPts val="0"/>
                </a:spcAft>
                <a:defRPr/>
              </a:pPr>
              <a:endParaRPr lang="en-US">
                <a:latin typeface="+mn-lt"/>
              </a:endParaRPr>
            </a:p>
          </p:txBody>
        </p:sp>
      </p:grpSp>
      <p:grpSp>
        <p:nvGrpSpPr>
          <p:cNvPr id="2053" name="Group 15"/>
          <p:cNvGrpSpPr>
            <a:grpSpLocks/>
          </p:cNvGrpSpPr>
          <p:nvPr/>
        </p:nvGrpSpPr>
        <p:grpSpPr bwMode="auto">
          <a:xfrm>
            <a:off x="627063" y="6021388"/>
            <a:ext cx="5684837" cy="849312"/>
            <a:chOff x="395" y="3793"/>
            <a:chExt cx="3581" cy="535"/>
          </a:xfrm>
        </p:grpSpPr>
        <p:sp>
          <p:nvSpPr>
            <p:cNvPr id="4200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4200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4200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4200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4200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sp>
          <p:nvSpPr>
            <p:cNvPr id="4200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fontAlgn="auto">
                <a:spcBef>
                  <a:spcPts val="0"/>
                </a:spcBef>
                <a:spcAft>
                  <a:spcPts val="0"/>
                </a:spcAft>
                <a:defRPr/>
              </a:pPr>
              <a:endParaRPr lang="en-US">
                <a:latin typeface="+mn-lt"/>
              </a:endParaRPr>
            </a:p>
          </p:txBody>
        </p:sp>
      </p:grpSp>
      <p:sp>
        <p:nvSpPr>
          <p:cNvPr id="4200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5"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200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effectLst>
                  <a:outerShdw blurRad="38100" dist="38100" dir="2700000" algn="tl">
                    <a:srgbClr val="000000"/>
                  </a:outerShdw>
                </a:effectLst>
                <a:latin typeface="+mn-lt"/>
              </a:defRPr>
            </a:lvl1pPr>
          </a:lstStyle>
          <a:p>
            <a:pPr>
              <a:defRPr/>
            </a:pPr>
            <a:fld id="{E655BDCE-F0B2-4D3B-8FDB-B71457C525E0}" type="datetime1">
              <a:rPr lang="en-US"/>
              <a:pPr>
                <a:defRPr/>
              </a:pPr>
              <a:t>1/24/2011</a:t>
            </a:fld>
            <a:endParaRPr lang="en-US"/>
          </a:p>
        </p:txBody>
      </p:sp>
      <p:sp>
        <p:nvSpPr>
          <p:cNvPr id="4200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fontAlgn="auto" hangingPunct="1">
              <a:spcBef>
                <a:spcPts val="0"/>
              </a:spcBef>
              <a:spcAft>
                <a:spcPts val="0"/>
              </a:spcAft>
              <a:defRPr sz="1200">
                <a:effectLst>
                  <a:outerShdw blurRad="38100" dist="38100" dir="2700000" algn="tl">
                    <a:srgbClr val="000000"/>
                  </a:outerShdw>
                </a:effectLst>
                <a:latin typeface="+mn-lt"/>
              </a:defRPr>
            </a:lvl1pPr>
          </a:lstStyle>
          <a:p>
            <a:pPr>
              <a:defRPr/>
            </a:pPr>
            <a:endParaRPr lang="en-US"/>
          </a:p>
        </p:txBody>
      </p:sp>
      <p:sp>
        <p:nvSpPr>
          <p:cNvPr id="4201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effectLst>
                  <a:outerShdw blurRad="38100" dist="38100" dir="2700000" algn="tl">
                    <a:srgbClr val="000000"/>
                  </a:outerShdw>
                </a:effectLst>
                <a:latin typeface="+mn-lt"/>
              </a:defRPr>
            </a:lvl1pPr>
          </a:lstStyle>
          <a:p>
            <a:pPr>
              <a:defRPr/>
            </a:pPr>
            <a:fld id="{FEE3481C-7396-453D-9ED5-A2827491F0FE}" type="slidenum">
              <a:rPr lang="en-US"/>
              <a:pPr>
                <a:defRPr/>
              </a:pPr>
              <a:t>‹#›</a:t>
            </a:fld>
            <a:endParaRPr lang="en-US"/>
          </a:p>
        </p:txBody>
      </p:sp>
      <p:pic>
        <p:nvPicPr>
          <p:cNvPr id="2059" name="Picture 27" descr="Small PRegC Brand image"/>
          <p:cNvPicPr>
            <a:picLocks noChangeAspect="1" noChangeArrowheads="1"/>
          </p:cNvPicPr>
          <p:nvPr/>
        </p:nvPicPr>
        <p:blipFill>
          <a:blip r:embed="rId13" cstate="print"/>
          <a:srcRect/>
          <a:stretch>
            <a:fillRect/>
          </a:stretch>
        </p:blipFill>
        <p:spPr bwMode="auto">
          <a:xfrm>
            <a:off x="6705600" y="5486400"/>
            <a:ext cx="1981200" cy="119380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983"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prc.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a:noFill/>
        </p:spPr>
        <p:txBody>
          <a:bodyPr/>
          <a:lstStyle/>
          <a:p>
            <a:pPr fontAlgn="base">
              <a:spcBef>
                <a:spcPct val="0"/>
              </a:spcBef>
              <a:spcAft>
                <a:spcPct val="0"/>
              </a:spcAft>
            </a:pPr>
            <a:fld id="{15767D86-8F5B-498A-AD40-D93B7C9D9986}" type="slidenum">
              <a:rPr lang="en-US" smtClean="0"/>
              <a:pPr fontAlgn="base">
                <a:spcBef>
                  <a:spcPct val="0"/>
                </a:spcBef>
                <a:spcAft>
                  <a:spcPct val="0"/>
                </a:spcAft>
              </a:pPr>
              <a:t>1</a:t>
            </a:fld>
            <a:endParaRPr lang="en-US" smtClean="0"/>
          </a:p>
        </p:txBody>
      </p:sp>
      <p:sp>
        <p:nvSpPr>
          <p:cNvPr id="5123" name="Title 1"/>
          <p:cNvSpPr>
            <a:spLocks noGrp="1"/>
          </p:cNvSpPr>
          <p:nvPr>
            <p:ph type="ctrTitle" idx="4294967295"/>
          </p:nvPr>
        </p:nvSpPr>
        <p:spPr>
          <a:xfrm>
            <a:off x="0" y="990600"/>
            <a:ext cx="9144000" cy="2609850"/>
          </a:xfrm>
        </p:spPr>
        <p:txBody>
          <a:bodyPr/>
          <a:lstStyle/>
          <a:p>
            <a:r>
              <a:rPr lang="en-US" sz="2000" i="1" smtClean="0"/>
              <a:t>KENTUCKY PRESS ASSOCIATION</a:t>
            </a:r>
            <a:br>
              <a:rPr lang="en-US" sz="2000" i="1" smtClean="0"/>
            </a:br>
            <a:r>
              <a:rPr lang="en-US" sz="2000" i="1" smtClean="0"/>
              <a:t/>
            </a:r>
            <a:br>
              <a:rPr lang="en-US" sz="2000" i="1" smtClean="0"/>
            </a:br>
            <a:r>
              <a:rPr lang="en-US" sz="2000" i="1" smtClean="0"/>
              <a:t/>
            </a:r>
            <a:br>
              <a:rPr lang="en-US" sz="2000" i="1" smtClean="0"/>
            </a:br>
            <a:r>
              <a:rPr lang="en-US" smtClean="0"/>
              <a:t>Postal Regulatory Update </a:t>
            </a:r>
            <a:r>
              <a:rPr lang="en-US" sz="2000" i="1" smtClean="0"/>
              <a:t/>
            </a:r>
            <a:br>
              <a:rPr lang="en-US" sz="2000" i="1" smtClean="0"/>
            </a:br>
            <a:r>
              <a:rPr lang="en-US" sz="2000" i="1" smtClean="0"/>
              <a:t/>
            </a:r>
            <a:br>
              <a:rPr lang="en-US" sz="2000" i="1" smtClean="0"/>
            </a:br>
            <a:endParaRPr lang="en-US" sz="2000" smtClean="0"/>
          </a:p>
        </p:txBody>
      </p:sp>
      <p:sp>
        <p:nvSpPr>
          <p:cNvPr id="5124" name="Subtitle 2"/>
          <p:cNvSpPr>
            <a:spLocks noGrp="1"/>
          </p:cNvSpPr>
          <p:nvPr>
            <p:ph type="subTitle" idx="4294967295"/>
          </p:nvPr>
        </p:nvSpPr>
        <p:spPr>
          <a:xfrm>
            <a:off x="0" y="3886200"/>
            <a:ext cx="9144000" cy="1752600"/>
          </a:xfrm>
        </p:spPr>
        <p:txBody>
          <a:bodyPr/>
          <a:lstStyle/>
          <a:p>
            <a:pPr algn="ctr" eaLnBrk="1" hangingPunct="1">
              <a:buFont typeface="Wingdings" pitchFamily="2" charset="2"/>
              <a:buNone/>
            </a:pPr>
            <a:r>
              <a:rPr lang="en-US" smtClean="0"/>
              <a:t>Mark Acton </a:t>
            </a:r>
          </a:p>
          <a:p>
            <a:pPr algn="ctr" eaLnBrk="1" hangingPunct="1">
              <a:buFont typeface="Wingdings" pitchFamily="2" charset="2"/>
              <a:buNone/>
            </a:pPr>
            <a:r>
              <a:rPr lang="en-US" smtClean="0"/>
              <a:t>Vice-Chairman, Postal Regulatory Commission </a:t>
            </a:r>
          </a:p>
          <a:p>
            <a:pPr algn="ctr" eaLnBrk="1" hangingPunct="1">
              <a:buFont typeface="Wingdings" pitchFamily="2" charset="2"/>
              <a:buNone/>
            </a:pPr>
            <a:r>
              <a:rPr lang="en-US" smtClean="0"/>
              <a:t>January 21, 2011 </a:t>
            </a:r>
          </a:p>
          <a:p>
            <a:pPr eaLnBrk="1" hangingPunct="1"/>
            <a:endParaRPr 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z="3200" smtClean="0"/>
              <a:t>USPS:  “Envisioning America’s Future Postal Service”</a:t>
            </a:r>
          </a:p>
        </p:txBody>
      </p:sp>
      <p:sp>
        <p:nvSpPr>
          <p:cNvPr id="14339" name="Content Placeholder 2"/>
          <p:cNvSpPr>
            <a:spLocks noGrp="1"/>
          </p:cNvSpPr>
          <p:nvPr>
            <p:ph idx="1"/>
          </p:nvPr>
        </p:nvSpPr>
        <p:spPr/>
        <p:txBody>
          <a:bodyPr/>
          <a:lstStyle/>
          <a:p>
            <a:pPr eaLnBrk="1" hangingPunct="1"/>
            <a:r>
              <a:rPr lang="en-US" u="sng" smtClean="0"/>
              <a:t>What is the USPS Action Plan?</a:t>
            </a:r>
            <a:endParaRPr lang="en-US" smtClean="0"/>
          </a:p>
          <a:p>
            <a:pPr lvl="1" eaLnBrk="1" hangingPunct="1"/>
            <a:r>
              <a:rPr lang="en-US" smtClean="0"/>
              <a:t>Regulatory and legislative relief highlights:</a:t>
            </a:r>
          </a:p>
          <a:p>
            <a:pPr lvl="2" eaLnBrk="1" hangingPunct="1"/>
            <a:r>
              <a:rPr lang="en-US" smtClean="0"/>
              <a:t>Adjust delivery days to “better reflect current mail volumes and customer habits”</a:t>
            </a:r>
          </a:p>
          <a:p>
            <a:pPr lvl="2" eaLnBrk="1" hangingPunct="1"/>
            <a:r>
              <a:rPr lang="en-US" smtClean="0"/>
              <a:t>Exigent rate case</a:t>
            </a:r>
          </a:p>
          <a:p>
            <a:pPr lvl="2" eaLnBrk="1" hangingPunct="1"/>
            <a:r>
              <a:rPr lang="en-US" smtClean="0"/>
              <a:t>Restructure RHB payments and address overpayments to CSRS fund</a:t>
            </a:r>
          </a:p>
          <a:p>
            <a:pPr eaLnBrk="1" hangingPunct="1"/>
            <a:endParaRPr lang="en-US" smtClean="0"/>
          </a:p>
        </p:txBody>
      </p:sp>
      <p:sp>
        <p:nvSpPr>
          <p:cNvPr id="14340" name="Slide Number Placeholder 4"/>
          <p:cNvSpPr>
            <a:spLocks noGrp="1"/>
          </p:cNvSpPr>
          <p:nvPr>
            <p:ph type="sldNum" sz="quarter" idx="12"/>
          </p:nvPr>
        </p:nvSpPr>
        <p:spPr>
          <a:noFill/>
        </p:spPr>
        <p:txBody>
          <a:bodyPr/>
          <a:lstStyle/>
          <a:p>
            <a:pPr fontAlgn="base">
              <a:spcBef>
                <a:spcPct val="0"/>
              </a:spcBef>
              <a:spcAft>
                <a:spcPct val="0"/>
              </a:spcAft>
            </a:pPr>
            <a:fld id="{42811181-A589-4863-AFA9-35C5497EA6C8}" type="slidenum">
              <a:rPr lang="en-US" smtClean="0"/>
              <a:pPr fontAlgn="base">
                <a:spcBef>
                  <a:spcPct val="0"/>
                </a:spcBef>
                <a:spcAft>
                  <a:spcPct val="0"/>
                </a:spcAft>
              </a:pPr>
              <a:t>10</a:t>
            </a:fld>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76400"/>
          </a:xfrm>
        </p:spPr>
        <p:txBody>
          <a:bodyPr>
            <a:normAutofit fontScale="90000"/>
          </a:bodyPr>
          <a:lstStyle/>
          <a:p>
            <a:pPr lvl="1" eaLnBrk="1" hangingPunct="1">
              <a:defRPr/>
            </a:pPr>
            <a:r>
              <a:rPr lang="en-US" dirty="0"/>
              <a:t/>
            </a:r>
            <a:br>
              <a:rPr lang="en-US" dirty="0"/>
            </a:br>
            <a:r>
              <a:rPr lang="en-US" dirty="0"/>
              <a:t> </a:t>
            </a: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3600" dirty="0" smtClean="0"/>
              <a:t>Change </a:t>
            </a:r>
            <a:r>
              <a:rPr lang="en-US" sz="3600" dirty="0"/>
              <a:t>in Delivery </a:t>
            </a:r>
            <a:r>
              <a:rPr lang="en-US" sz="3600" dirty="0" smtClean="0"/>
              <a:t>Frequency:</a:t>
            </a:r>
            <a:br>
              <a:rPr lang="en-US" sz="3600" dirty="0" smtClean="0"/>
            </a:br>
            <a:r>
              <a:rPr lang="en-US" sz="3600" dirty="0" smtClean="0"/>
              <a:t>6 to 5 </a:t>
            </a:r>
            <a:r>
              <a:rPr lang="en-US" sz="3600" dirty="0"/>
              <a:t>days</a:t>
            </a:r>
            <a:r>
              <a:rPr lang="en-US" sz="3600"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1676400"/>
            <a:ext cx="8229600" cy="4454525"/>
          </a:xfrm>
        </p:spPr>
        <p:txBody>
          <a:bodyPr>
            <a:normAutofit fontScale="92500" lnSpcReduction="10000"/>
          </a:bodyPr>
          <a:lstStyle/>
          <a:p>
            <a:pPr eaLnBrk="1" hangingPunct="1">
              <a:defRPr/>
            </a:pPr>
            <a:r>
              <a:rPr lang="en-US" dirty="0" smtClean="0"/>
              <a:t>March </a:t>
            </a:r>
            <a:r>
              <a:rPr lang="en-US" dirty="0"/>
              <a:t>30, 2010: USPS filed request with the Commission for an Advisory Opinion </a:t>
            </a:r>
            <a:r>
              <a:rPr lang="en-US" dirty="0" smtClean="0"/>
              <a:t>for </a:t>
            </a:r>
            <a:r>
              <a:rPr lang="en-US" dirty="0"/>
              <a:t>the elimination of Saturday </a:t>
            </a:r>
            <a:r>
              <a:rPr lang="en-US" dirty="0" smtClean="0"/>
              <a:t>delivery</a:t>
            </a:r>
            <a:endParaRPr lang="en-US" dirty="0"/>
          </a:p>
          <a:p>
            <a:pPr eaLnBrk="1" hangingPunct="1">
              <a:defRPr/>
            </a:pPr>
            <a:r>
              <a:rPr lang="en-US" i="1" dirty="0"/>
              <a:t>“A change in frequency, not a change in service”</a:t>
            </a:r>
            <a:endParaRPr lang="en-US" dirty="0"/>
          </a:p>
          <a:p>
            <a:pPr lvl="1" eaLnBrk="1" hangingPunct="1">
              <a:defRPr/>
            </a:pPr>
            <a:r>
              <a:rPr lang="en-US" dirty="0"/>
              <a:t>Discontinue Saturday residential and business </a:t>
            </a:r>
            <a:r>
              <a:rPr lang="en-US" dirty="0" smtClean="0"/>
              <a:t>delivery/collections</a:t>
            </a:r>
          </a:p>
          <a:p>
            <a:pPr lvl="1" eaLnBrk="1" hangingPunct="1">
              <a:defRPr/>
            </a:pPr>
            <a:r>
              <a:rPr lang="en-US" dirty="0" smtClean="0"/>
              <a:t>No mail pick-up from blue collection boxes</a:t>
            </a:r>
          </a:p>
          <a:p>
            <a:pPr lvl="1" eaLnBrk="1" hangingPunct="1">
              <a:defRPr/>
            </a:pPr>
            <a:r>
              <a:rPr lang="en-US" dirty="0" smtClean="0"/>
              <a:t>Post </a:t>
            </a:r>
            <a:r>
              <a:rPr lang="en-US" dirty="0"/>
              <a:t>Offices usually open on Saturday remain </a:t>
            </a:r>
            <a:r>
              <a:rPr lang="en-US" dirty="0" smtClean="0"/>
              <a:t>open</a:t>
            </a:r>
            <a:endParaRPr lang="en-US" dirty="0"/>
          </a:p>
          <a:p>
            <a:pPr eaLnBrk="1" hangingPunct="1">
              <a:defRPr/>
            </a:pPr>
            <a:endParaRPr lang="en-US" dirty="0"/>
          </a:p>
        </p:txBody>
      </p:sp>
      <p:sp>
        <p:nvSpPr>
          <p:cNvPr id="15364" name="Slide Number Placeholder 4"/>
          <p:cNvSpPr>
            <a:spLocks noGrp="1"/>
          </p:cNvSpPr>
          <p:nvPr>
            <p:ph type="sldNum" sz="quarter" idx="12"/>
          </p:nvPr>
        </p:nvSpPr>
        <p:spPr>
          <a:noFill/>
        </p:spPr>
        <p:txBody>
          <a:bodyPr/>
          <a:lstStyle/>
          <a:p>
            <a:pPr fontAlgn="base">
              <a:spcBef>
                <a:spcPct val="0"/>
              </a:spcBef>
              <a:spcAft>
                <a:spcPct val="0"/>
              </a:spcAft>
            </a:pPr>
            <a:fld id="{19FB82F4-D07A-4A5F-BF15-42EA47AA7210}" type="slidenum">
              <a:rPr lang="en-US" smtClean="0"/>
              <a:pPr fontAlgn="base">
                <a:spcBef>
                  <a:spcPct val="0"/>
                </a:spcBef>
                <a:spcAft>
                  <a:spcPct val="0"/>
                </a:spcAft>
              </a:pPr>
              <a:t>11</a:t>
            </a:fld>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828800"/>
          </a:xfrm>
        </p:spPr>
        <p:txBody>
          <a:bodyPr>
            <a:normAutofit fontScale="90000"/>
          </a:bodyPr>
          <a:lstStyle/>
          <a:p>
            <a:pPr eaLnBrk="1" hangingPunct="1">
              <a:defRPr/>
            </a:pPr>
            <a:r>
              <a:rPr lang="en-US" sz="3600" dirty="0"/>
              <a:t>Change in Delivery Frequency: </a:t>
            </a:r>
            <a:r>
              <a:rPr lang="en-US" sz="3600" dirty="0" smtClean="0"/>
              <a:t/>
            </a:r>
            <a:br>
              <a:rPr lang="en-US" sz="3600" dirty="0" smtClean="0"/>
            </a:br>
            <a:r>
              <a:rPr lang="en-US" sz="3600" dirty="0" smtClean="0"/>
              <a:t>6 to 5 </a:t>
            </a:r>
            <a:r>
              <a:rPr lang="en-US" sz="3600" dirty="0"/>
              <a:t>days</a:t>
            </a:r>
            <a:r>
              <a:rPr lang="en-US" dirty="0"/>
              <a:t> </a:t>
            </a:r>
            <a:br>
              <a:rPr lang="en-US" dirty="0"/>
            </a:br>
            <a:endParaRPr lang="en-US" dirty="0"/>
          </a:p>
        </p:txBody>
      </p:sp>
      <p:sp>
        <p:nvSpPr>
          <p:cNvPr id="16387" name="Content Placeholder 2"/>
          <p:cNvSpPr>
            <a:spLocks noGrp="1"/>
          </p:cNvSpPr>
          <p:nvPr>
            <p:ph idx="1"/>
          </p:nvPr>
        </p:nvSpPr>
        <p:spPr/>
        <p:txBody>
          <a:bodyPr/>
          <a:lstStyle/>
          <a:p>
            <a:pPr eaLnBrk="1" hangingPunct="1"/>
            <a:r>
              <a:rPr lang="en-US" smtClean="0"/>
              <a:t>PRC is “watchdog agency” protecting USPS’s Universal Service Obligation to Nation</a:t>
            </a:r>
          </a:p>
          <a:p>
            <a:pPr lvl="1" eaLnBrk="1" hangingPunct="1"/>
            <a:r>
              <a:rPr lang="en-US" smtClean="0"/>
              <a:t>One of the most significant changes the Postal Service has ever presented to the Commission</a:t>
            </a:r>
          </a:p>
          <a:p>
            <a:pPr eaLnBrk="1" hangingPunct="1"/>
            <a:endParaRPr lang="en-US" smtClean="0"/>
          </a:p>
        </p:txBody>
      </p:sp>
      <p:sp>
        <p:nvSpPr>
          <p:cNvPr id="16388" name="Slide Number Placeholder 4"/>
          <p:cNvSpPr>
            <a:spLocks noGrp="1"/>
          </p:cNvSpPr>
          <p:nvPr>
            <p:ph type="sldNum" sz="quarter" idx="12"/>
          </p:nvPr>
        </p:nvSpPr>
        <p:spPr>
          <a:noFill/>
        </p:spPr>
        <p:txBody>
          <a:bodyPr/>
          <a:lstStyle/>
          <a:p>
            <a:pPr fontAlgn="base">
              <a:spcBef>
                <a:spcPct val="0"/>
              </a:spcBef>
              <a:spcAft>
                <a:spcPct val="0"/>
              </a:spcAft>
            </a:pPr>
            <a:fld id="{D5AFAC1C-407C-4ED9-8E5F-DABF72874057}" type="slidenum">
              <a:rPr lang="en-US" smtClean="0"/>
              <a:pPr fontAlgn="base">
                <a:spcBef>
                  <a:spcPct val="0"/>
                </a:spcBef>
                <a:spcAft>
                  <a:spcPct val="0"/>
                </a:spcAft>
              </a:pPr>
              <a:t>12</a:t>
            </a:fld>
            <a:endParaRPr 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sz="3200" smtClean="0"/>
              <a:t>Change in Delivery Frequency: </a:t>
            </a:r>
            <a:br>
              <a:rPr lang="en-US" sz="3200" smtClean="0"/>
            </a:br>
            <a:r>
              <a:rPr lang="en-US" sz="3200" smtClean="0"/>
              <a:t>6 to 5 days</a:t>
            </a:r>
          </a:p>
        </p:txBody>
      </p:sp>
      <p:sp>
        <p:nvSpPr>
          <p:cNvPr id="17411" name="Content Placeholder 2"/>
          <p:cNvSpPr>
            <a:spLocks noGrp="1"/>
          </p:cNvSpPr>
          <p:nvPr>
            <p:ph idx="1"/>
          </p:nvPr>
        </p:nvSpPr>
        <p:spPr/>
        <p:txBody>
          <a:bodyPr/>
          <a:lstStyle/>
          <a:p>
            <a:pPr eaLnBrk="1" hangingPunct="1"/>
            <a:r>
              <a:rPr lang="en-US" smtClean="0"/>
              <a:t>Public, on-the-record PRC hearings and proceedings analyzing and cross-examining USPS proposal and supporting evidence</a:t>
            </a:r>
          </a:p>
          <a:p>
            <a:pPr lvl="1" eaLnBrk="1" hangingPunct="1"/>
            <a:r>
              <a:rPr lang="en-US" smtClean="0"/>
              <a:t>During the process, mail users and interested members of the public offer supporting or opposing views, both informally and as part of more formal, technical presentations  </a:t>
            </a:r>
          </a:p>
          <a:p>
            <a:pPr eaLnBrk="1" hangingPunct="1"/>
            <a:endParaRPr lang="en-US" smtClean="0"/>
          </a:p>
        </p:txBody>
      </p:sp>
      <p:sp>
        <p:nvSpPr>
          <p:cNvPr id="17412" name="Slide Number Placeholder 4"/>
          <p:cNvSpPr>
            <a:spLocks noGrp="1"/>
          </p:cNvSpPr>
          <p:nvPr>
            <p:ph type="sldNum" sz="quarter" idx="12"/>
          </p:nvPr>
        </p:nvSpPr>
        <p:spPr>
          <a:noFill/>
        </p:spPr>
        <p:txBody>
          <a:bodyPr/>
          <a:lstStyle/>
          <a:p>
            <a:pPr fontAlgn="base">
              <a:spcBef>
                <a:spcPct val="0"/>
              </a:spcBef>
              <a:spcAft>
                <a:spcPct val="0"/>
              </a:spcAft>
            </a:pPr>
            <a:fld id="{BC93DA26-AD73-4749-B5CA-B9508FA91784}" type="slidenum">
              <a:rPr lang="en-US" smtClean="0"/>
              <a:pPr fontAlgn="base">
                <a:spcBef>
                  <a:spcPct val="0"/>
                </a:spcBef>
                <a:spcAft>
                  <a:spcPct val="0"/>
                </a:spcAft>
              </a:pPr>
              <a:t>13</a:t>
            </a:fld>
            <a:endParaRPr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z="3200" smtClean="0"/>
              <a:t>Change in Delivery Frequency: </a:t>
            </a:r>
            <a:br>
              <a:rPr lang="en-US" sz="3200" smtClean="0"/>
            </a:br>
            <a:r>
              <a:rPr lang="en-US" sz="3200" smtClean="0"/>
              <a:t>6 to 5 days</a:t>
            </a:r>
          </a:p>
        </p:txBody>
      </p:sp>
      <p:sp>
        <p:nvSpPr>
          <p:cNvPr id="18435" name="Content Placeholder 2"/>
          <p:cNvSpPr>
            <a:spLocks noGrp="1"/>
          </p:cNvSpPr>
          <p:nvPr>
            <p:ph idx="1"/>
          </p:nvPr>
        </p:nvSpPr>
        <p:spPr/>
        <p:txBody>
          <a:bodyPr/>
          <a:lstStyle/>
          <a:p>
            <a:pPr eaLnBrk="1" hangingPunct="1"/>
            <a:r>
              <a:rPr lang="en-US" dirty="0" smtClean="0"/>
              <a:t>Witnesses for the record regarding impact on rural newspaper delivery</a:t>
            </a:r>
          </a:p>
          <a:p>
            <a:pPr lvl="1" eaLnBrk="1" hangingPunct="1"/>
            <a:r>
              <a:rPr lang="en-US" dirty="0" smtClean="0"/>
              <a:t>Max Heath, Postal Committee Chairman of the National Newspaper Association</a:t>
            </a:r>
          </a:p>
          <a:p>
            <a:pPr lvl="2" eaLnBrk="1" hangingPunct="1"/>
            <a:r>
              <a:rPr lang="en-US" dirty="0" smtClean="0"/>
              <a:t>an engaged and informed participant in the postal regulatory process</a:t>
            </a:r>
          </a:p>
          <a:p>
            <a:pPr lvl="1" eaLnBrk="1" hangingPunct="1"/>
            <a:r>
              <a:rPr lang="en-US" dirty="0" smtClean="0"/>
              <a:t>Al Cross, UK professor &amp; Executive Director of the Institute for Rural Journalism and Community Life</a:t>
            </a:r>
          </a:p>
        </p:txBody>
      </p:sp>
      <p:sp>
        <p:nvSpPr>
          <p:cNvPr id="18436" name="Slide Number Placeholder 3"/>
          <p:cNvSpPr>
            <a:spLocks noGrp="1"/>
          </p:cNvSpPr>
          <p:nvPr>
            <p:ph type="sldNum" sz="quarter" idx="12"/>
          </p:nvPr>
        </p:nvSpPr>
        <p:spPr>
          <a:noFill/>
        </p:spPr>
        <p:txBody>
          <a:bodyPr/>
          <a:lstStyle/>
          <a:p>
            <a:pPr fontAlgn="base">
              <a:spcBef>
                <a:spcPct val="0"/>
              </a:spcBef>
              <a:spcAft>
                <a:spcPct val="0"/>
              </a:spcAft>
            </a:pPr>
            <a:fld id="{098A7E6F-1FE9-490E-819C-143E2173C0C9}" type="slidenum">
              <a:rPr lang="en-US" smtClean="0"/>
              <a:pPr fontAlgn="base">
                <a:spcBef>
                  <a:spcPct val="0"/>
                </a:spcBef>
                <a:spcAft>
                  <a:spcPct val="0"/>
                </a:spcAft>
              </a:pPr>
              <a:t>14</a:t>
            </a:fld>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sz="3200" smtClean="0"/>
              <a:t>Change in Delivery Frequency: </a:t>
            </a:r>
            <a:br>
              <a:rPr lang="en-US" sz="3200" smtClean="0"/>
            </a:br>
            <a:r>
              <a:rPr lang="en-US" sz="3200" smtClean="0"/>
              <a:t>6 to 5 days</a:t>
            </a:r>
          </a:p>
        </p:txBody>
      </p:sp>
      <p:sp>
        <p:nvSpPr>
          <p:cNvPr id="3" name="Content Placeholder 2"/>
          <p:cNvSpPr>
            <a:spLocks noGrp="1"/>
          </p:cNvSpPr>
          <p:nvPr>
            <p:ph idx="1"/>
          </p:nvPr>
        </p:nvSpPr>
        <p:spPr/>
        <p:txBody>
          <a:bodyPr>
            <a:normAutofit fontScale="25000" lnSpcReduction="20000"/>
          </a:bodyPr>
          <a:lstStyle/>
          <a:p>
            <a:pPr eaLnBrk="1" hangingPunct="1">
              <a:defRPr/>
            </a:pPr>
            <a:r>
              <a:rPr lang="en-US" sz="9600" dirty="0" smtClean="0"/>
              <a:t>The </a:t>
            </a:r>
            <a:r>
              <a:rPr lang="en-US" sz="9600" dirty="0"/>
              <a:t>Commission </a:t>
            </a:r>
            <a:r>
              <a:rPr lang="en-US" sz="9600" dirty="0" smtClean="0"/>
              <a:t>conducted </a:t>
            </a:r>
            <a:r>
              <a:rPr lang="en-US" sz="9600" dirty="0"/>
              <a:t>7 field </a:t>
            </a:r>
            <a:r>
              <a:rPr lang="en-US" sz="9600" dirty="0" smtClean="0"/>
              <a:t>hearings:</a:t>
            </a:r>
          </a:p>
          <a:p>
            <a:pPr lvl="1" eaLnBrk="1" hangingPunct="1">
              <a:defRPr/>
            </a:pPr>
            <a:r>
              <a:rPr lang="en-US" sz="9600" dirty="0" smtClean="0"/>
              <a:t>Dallas</a:t>
            </a:r>
            <a:r>
              <a:rPr lang="en-US" sz="9600" dirty="0"/>
              <a:t>, Sacramento, Chicago, Memphis, Las Vegas, Rapid City and </a:t>
            </a:r>
            <a:r>
              <a:rPr lang="en-US" sz="9600" dirty="0" smtClean="0"/>
              <a:t>Buffalo</a:t>
            </a:r>
          </a:p>
          <a:p>
            <a:pPr lvl="2" eaLnBrk="1" hangingPunct="1">
              <a:defRPr/>
            </a:pPr>
            <a:r>
              <a:rPr lang="en-US" sz="9600" dirty="0" smtClean="0"/>
              <a:t>Field </a:t>
            </a:r>
            <a:r>
              <a:rPr lang="en-US" sz="9600" dirty="0"/>
              <a:t>hearings transcripts: Posted at </a:t>
            </a:r>
            <a:r>
              <a:rPr lang="en-US" sz="9600" u="sng" dirty="0">
                <a:hlinkClick r:id="rId2"/>
              </a:rPr>
              <a:t>www.prc.gov</a:t>
            </a:r>
            <a:r>
              <a:rPr lang="en-US" sz="9600" dirty="0"/>
              <a:t> </a:t>
            </a:r>
          </a:p>
          <a:p>
            <a:pPr eaLnBrk="1" hangingPunct="1">
              <a:defRPr/>
            </a:pPr>
            <a:r>
              <a:rPr lang="en-US" sz="9600" dirty="0" smtClean="0"/>
              <a:t>Solicited </a:t>
            </a:r>
            <a:r>
              <a:rPr lang="en-US" sz="9600" dirty="0"/>
              <a:t>public comments via our </a:t>
            </a:r>
            <a:r>
              <a:rPr lang="en-US" sz="9600" dirty="0" smtClean="0"/>
              <a:t>website</a:t>
            </a:r>
          </a:p>
          <a:p>
            <a:pPr lvl="1" eaLnBrk="1" hangingPunct="1">
              <a:defRPr/>
            </a:pPr>
            <a:r>
              <a:rPr lang="en-US" sz="9600" dirty="0" smtClean="0"/>
              <a:t>Response was </a:t>
            </a:r>
            <a:r>
              <a:rPr lang="en-US" sz="9600" dirty="0"/>
              <a:t>exceptional </a:t>
            </a:r>
            <a:r>
              <a:rPr lang="en-US" sz="9600" dirty="0" smtClean="0"/>
              <a:t>– over 12,000 letters and e-mails</a:t>
            </a:r>
            <a:endParaRPr lang="en-US" sz="9600" dirty="0">
              <a:solidFill>
                <a:srgbClr val="FF0000"/>
              </a:solidFill>
            </a:endParaRPr>
          </a:p>
          <a:p>
            <a:pPr eaLnBrk="1" hangingPunct="1">
              <a:defRPr/>
            </a:pPr>
            <a:r>
              <a:rPr lang="en-US" sz="9600" dirty="0" smtClean="0"/>
              <a:t>Advisory Opinion is nearing completion </a:t>
            </a:r>
          </a:p>
          <a:p>
            <a:pPr lvl="1" eaLnBrk="1" hangingPunct="1">
              <a:defRPr/>
            </a:pPr>
            <a:r>
              <a:rPr lang="en-US" sz="9600" dirty="0" smtClean="0"/>
              <a:t>No </a:t>
            </a:r>
            <a:r>
              <a:rPr lang="en-US" sz="9600" dirty="0"/>
              <a:t>statutory </a:t>
            </a:r>
            <a:r>
              <a:rPr lang="en-US" sz="9600" dirty="0" smtClean="0"/>
              <a:t>deadline</a:t>
            </a:r>
          </a:p>
          <a:p>
            <a:pPr lvl="1" eaLnBrk="1" hangingPunct="1">
              <a:defRPr/>
            </a:pPr>
            <a:r>
              <a:rPr lang="en-US" sz="9600" dirty="0" smtClean="0"/>
              <a:t>The exigent rate case took priority  </a:t>
            </a:r>
            <a:endParaRPr lang="en-US" sz="9600" dirty="0"/>
          </a:p>
          <a:p>
            <a:pPr eaLnBrk="1" hangingPunct="1">
              <a:buFont typeface="Wingdings" pitchFamily="2" charset="2"/>
              <a:buNone/>
              <a:defRPr/>
            </a:pPr>
            <a:r>
              <a:rPr lang="en-US" b="1" dirty="0"/>
              <a:t/>
            </a:r>
            <a:br>
              <a:rPr lang="en-US" b="1" dirty="0"/>
            </a:br>
            <a:endParaRPr lang="en-US" dirty="0"/>
          </a:p>
        </p:txBody>
      </p:sp>
      <p:sp>
        <p:nvSpPr>
          <p:cNvPr id="19460" name="Slide Number Placeholder 4"/>
          <p:cNvSpPr>
            <a:spLocks noGrp="1"/>
          </p:cNvSpPr>
          <p:nvPr>
            <p:ph type="sldNum" sz="quarter" idx="12"/>
          </p:nvPr>
        </p:nvSpPr>
        <p:spPr>
          <a:noFill/>
        </p:spPr>
        <p:txBody>
          <a:bodyPr/>
          <a:lstStyle/>
          <a:p>
            <a:pPr fontAlgn="base">
              <a:spcBef>
                <a:spcPct val="0"/>
              </a:spcBef>
              <a:spcAft>
                <a:spcPct val="0"/>
              </a:spcAft>
            </a:pPr>
            <a:fld id="{0D3E5E03-ACBA-4531-B819-F451A97DE69B}" type="slidenum">
              <a:rPr lang="en-US" smtClean="0"/>
              <a:pPr fontAlgn="base">
                <a:spcBef>
                  <a:spcPct val="0"/>
                </a:spcBef>
                <a:spcAft>
                  <a:spcPct val="0"/>
                </a:spcAft>
              </a:pPr>
              <a:t>15</a:t>
            </a:fld>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z="3600" smtClean="0"/>
              <a:t>Exigent Rate Case</a:t>
            </a:r>
          </a:p>
        </p:txBody>
      </p:sp>
      <p:sp>
        <p:nvSpPr>
          <p:cNvPr id="20483" name="Content Placeholder 2"/>
          <p:cNvSpPr>
            <a:spLocks noGrp="1"/>
          </p:cNvSpPr>
          <p:nvPr>
            <p:ph idx="1"/>
          </p:nvPr>
        </p:nvSpPr>
        <p:spPr/>
        <p:txBody>
          <a:bodyPr/>
          <a:lstStyle/>
          <a:p>
            <a:pPr eaLnBrk="1" hangingPunct="1"/>
            <a:r>
              <a:rPr lang="en-US" smtClean="0"/>
              <a:t>On July 6, 2010 the Postal Service filed with the PRC a request for an exigent rate adjustment</a:t>
            </a:r>
          </a:p>
          <a:p>
            <a:pPr lvl="1" eaLnBrk="1" hangingPunct="1"/>
            <a:r>
              <a:rPr lang="en-US" smtClean="0"/>
              <a:t>Pierce the rate cap</a:t>
            </a:r>
          </a:p>
          <a:p>
            <a:pPr lvl="1" eaLnBrk="1" hangingPunct="1"/>
            <a:r>
              <a:rPr lang="en-US" smtClean="0"/>
              <a:t>5.6% average increase</a:t>
            </a:r>
          </a:p>
          <a:p>
            <a:pPr lvl="1" eaLnBrk="1" hangingPunct="1"/>
            <a:r>
              <a:rPr lang="en-US" smtClean="0"/>
              <a:t>New rates were to have been implemented in January, 2011</a:t>
            </a:r>
          </a:p>
          <a:p>
            <a:pPr eaLnBrk="1" hangingPunct="1"/>
            <a:endParaRPr lang="en-US" smtClean="0"/>
          </a:p>
        </p:txBody>
      </p:sp>
      <p:sp>
        <p:nvSpPr>
          <p:cNvPr id="20484" name="Slide Number Placeholder 4"/>
          <p:cNvSpPr>
            <a:spLocks noGrp="1"/>
          </p:cNvSpPr>
          <p:nvPr>
            <p:ph type="sldNum" sz="quarter" idx="12"/>
          </p:nvPr>
        </p:nvSpPr>
        <p:spPr>
          <a:noFill/>
        </p:spPr>
        <p:txBody>
          <a:bodyPr/>
          <a:lstStyle/>
          <a:p>
            <a:pPr fontAlgn="base">
              <a:spcBef>
                <a:spcPct val="0"/>
              </a:spcBef>
              <a:spcAft>
                <a:spcPct val="0"/>
              </a:spcAft>
            </a:pPr>
            <a:fld id="{7A3B78F4-BFE3-4FC3-9222-A446153EE98E}" type="slidenum">
              <a:rPr lang="en-US" smtClean="0"/>
              <a:pPr fontAlgn="base">
                <a:spcBef>
                  <a:spcPct val="0"/>
                </a:spcBef>
                <a:spcAft>
                  <a:spcPct val="0"/>
                </a:spcAft>
              </a:pPr>
              <a:t>16</a:t>
            </a:fld>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z="3600" smtClean="0"/>
              <a:t>Exigent Rate Case</a:t>
            </a:r>
          </a:p>
        </p:txBody>
      </p:sp>
      <p:sp>
        <p:nvSpPr>
          <p:cNvPr id="21507" name="Content Placeholder 2"/>
          <p:cNvSpPr>
            <a:spLocks noGrp="1"/>
          </p:cNvSpPr>
          <p:nvPr>
            <p:ph idx="1"/>
          </p:nvPr>
        </p:nvSpPr>
        <p:spPr/>
        <p:txBody>
          <a:bodyPr/>
          <a:lstStyle/>
          <a:p>
            <a:pPr eaLnBrk="1" hangingPunct="1"/>
            <a:r>
              <a:rPr lang="en-US" smtClean="0"/>
              <a:t>USPS proposal </a:t>
            </a:r>
            <a:r>
              <a:rPr lang="en-US" b="1" smtClean="0"/>
              <a:t>must:</a:t>
            </a:r>
            <a:r>
              <a:rPr lang="en-US" smtClean="0"/>
              <a:t> (39 USC 3622(d)(1)(E))</a:t>
            </a:r>
          </a:p>
          <a:p>
            <a:pPr lvl="1" eaLnBrk="1" hangingPunct="1"/>
            <a:r>
              <a:rPr lang="en-US" smtClean="0"/>
              <a:t>Describe the “extraordinary or exceptional” exigent circumstances and show why they necessitate the increase,</a:t>
            </a:r>
          </a:p>
          <a:p>
            <a:pPr lvl="1" eaLnBrk="1" hangingPunct="1"/>
            <a:r>
              <a:rPr lang="en-US" smtClean="0"/>
              <a:t>Show that the proposed rates are reasonable and equitable, and</a:t>
            </a:r>
          </a:p>
          <a:p>
            <a:pPr lvl="1" eaLnBrk="1" hangingPunct="1"/>
            <a:r>
              <a:rPr lang="en-US" smtClean="0"/>
              <a:t>Describe circumstances under which the increases could be rescinded or reduced</a:t>
            </a:r>
          </a:p>
          <a:p>
            <a:pPr lvl="1" eaLnBrk="1" hangingPunct="1"/>
            <a:endParaRPr lang="en-US" smtClean="0"/>
          </a:p>
          <a:p>
            <a:pPr eaLnBrk="1" hangingPunct="1"/>
            <a:endParaRPr lang="en-US" smtClean="0"/>
          </a:p>
        </p:txBody>
      </p:sp>
      <p:sp>
        <p:nvSpPr>
          <p:cNvPr id="21508" name="Slide Number Placeholder 4"/>
          <p:cNvSpPr>
            <a:spLocks noGrp="1"/>
          </p:cNvSpPr>
          <p:nvPr>
            <p:ph type="sldNum" sz="quarter" idx="12"/>
          </p:nvPr>
        </p:nvSpPr>
        <p:spPr>
          <a:noFill/>
        </p:spPr>
        <p:txBody>
          <a:bodyPr/>
          <a:lstStyle/>
          <a:p>
            <a:pPr fontAlgn="base">
              <a:spcBef>
                <a:spcPct val="0"/>
              </a:spcBef>
              <a:spcAft>
                <a:spcPct val="0"/>
              </a:spcAft>
            </a:pPr>
            <a:fld id="{90FB92C8-2ADA-4CF7-AFB0-FA91F19D73EC}" type="slidenum">
              <a:rPr lang="en-US" smtClean="0"/>
              <a:pPr fontAlgn="base">
                <a:spcBef>
                  <a:spcPct val="0"/>
                </a:spcBef>
                <a:spcAft>
                  <a:spcPct val="0"/>
                </a:spcAft>
              </a:pPr>
              <a:t>17</a:t>
            </a:fld>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sz="3600" smtClean="0"/>
              <a:t>Exigent Rate Case</a:t>
            </a:r>
          </a:p>
        </p:txBody>
      </p:sp>
      <p:sp>
        <p:nvSpPr>
          <p:cNvPr id="22531" name="Content Placeholder 2"/>
          <p:cNvSpPr>
            <a:spLocks noGrp="1"/>
          </p:cNvSpPr>
          <p:nvPr>
            <p:ph idx="1"/>
          </p:nvPr>
        </p:nvSpPr>
        <p:spPr/>
        <p:txBody>
          <a:bodyPr/>
          <a:lstStyle/>
          <a:p>
            <a:pPr eaLnBrk="1" hangingPunct="1"/>
            <a:r>
              <a:rPr lang="en-US" sz="2400" smtClean="0"/>
              <a:t>PRC established a docket to provide for public comment and has conducted hearings on the record</a:t>
            </a:r>
          </a:p>
          <a:p>
            <a:pPr lvl="1" eaLnBrk="1" hangingPunct="1"/>
            <a:r>
              <a:rPr lang="en-US" sz="2400" smtClean="0"/>
              <a:t>Interested parties were encouraged to participate in building the record and suggesting relevant questions to the PRC for the USPS to answer during the course of these hearings</a:t>
            </a:r>
          </a:p>
          <a:p>
            <a:pPr eaLnBrk="1" hangingPunct="1"/>
            <a:r>
              <a:rPr lang="en-US" sz="2400" smtClean="0"/>
              <a:t>Commission issued its decision September 30, 2010 several days ahead of its October 4 statutory deadline.  </a:t>
            </a:r>
            <a:endParaRPr lang="en-US" smtClean="0"/>
          </a:p>
        </p:txBody>
      </p:sp>
      <p:sp>
        <p:nvSpPr>
          <p:cNvPr id="22532" name="Slide Number Placeholder 4"/>
          <p:cNvSpPr>
            <a:spLocks noGrp="1"/>
          </p:cNvSpPr>
          <p:nvPr>
            <p:ph type="sldNum" sz="quarter" idx="12"/>
          </p:nvPr>
        </p:nvSpPr>
        <p:spPr>
          <a:noFill/>
        </p:spPr>
        <p:txBody>
          <a:bodyPr/>
          <a:lstStyle/>
          <a:p>
            <a:pPr fontAlgn="base">
              <a:spcBef>
                <a:spcPct val="0"/>
              </a:spcBef>
              <a:spcAft>
                <a:spcPct val="0"/>
              </a:spcAft>
            </a:pPr>
            <a:fld id="{BD4A1951-3350-40FF-8310-BEB770D9DE97}" type="slidenum">
              <a:rPr lang="en-US" smtClean="0"/>
              <a:pPr fontAlgn="base">
                <a:spcBef>
                  <a:spcPct val="0"/>
                </a:spcBef>
                <a:spcAft>
                  <a:spcPct val="0"/>
                </a:spcAft>
              </a:pPr>
              <a:t>18</a:t>
            </a:fld>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z="2800" smtClean="0"/>
              <a:t>USPS Proposed Rates Would Not Remedy “Exigent” Circumstances  </a:t>
            </a:r>
          </a:p>
        </p:txBody>
      </p:sp>
      <p:sp>
        <p:nvSpPr>
          <p:cNvPr id="23555" name="Content Placeholder 2"/>
          <p:cNvSpPr>
            <a:spLocks noGrp="1"/>
          </p:cNvSpPr>
          <p:nvPr>
            <p:ph idx="1"/>
          </p:nvPr>
        </p:nvSpPr>
        <p:spPr/>
        <p:txBody>
          <a:bodyPr/>
          <a:lstStyle/>
          <a:p>
            <a:pPr eaLnBrk="1" hangingPunct="1"/>
            <a:r>
              <a:rPr lang="en-US" sz="2800" smtClean="0"/>
              <a:t>After a careful review and in a unanimous and bipartisan vote, the Commission found that the Postal Service failed to meet the legal requirements for an exception to the rate cap</a:t>
            </a:r>
          </a:p>
          <a:p>
            <a:pPr lvl="1" eaLnBrk="1" hangingPunct="1"/>
            <a:r>
              <a:rPr lang="en-US" sz="2400" smtClean="0"/>
              <a:t>Commission found USPS fiscal difficulties a function of an unsustainable business model, not the national economic recession</a:t>
            </a:r>
          </a:p>
          <a:p>
            <a:pPr lvl="1" eaLnBrk="1" hangingPunct="1"/>
            <a:r>
              <a:rPr lang="en-US" sz="2400" smtClean="0"/>
              <a:t>The Commission’s decision affirmed the fundamental importance of the statutory price cap in protecting postal consumers and promoting Postal Service efficiency</a:t>
            </a:r>
          </a:p>
        </p:txBody>
      </p:sp>
      <p:sp>
        <p:nvSpPr>
          <p:cNvPr id="23556" name="Slide Number Placeholder 3"/>
          <p:cNvSpPr>
            <a:spLocks noGrp="1"/>
          </p:cNvSpPr>
          <p:nvPr>
            <p:ph type="sldNum" sz="quarter" idx="12"/>
          </p:nvPr>
        </p:nvSpPr>
        <p:spPr>
          <a:noFill/>
        </p:spPr>
        <p:txBody>
          <a:bodyPr/>
          <a:lstStyle/>
          <a:p>
            <a:pPr fontAlgn="base">
              <a:spcBef>
                <a:spcPct val="0"/>
              </a:spcBef>
              <a:spcAft>
                <a:spcPct val="0"/>
              </a:spcAft>
            </a:pPr>
            <a:fld id="{FE29AE94-1F38-4419-A1D8-29CA15C495FA}" type="slidenum">
              <a:rPr lang="en-US" smtClean="0"/>
              <a:pPr fontAlgn="base">
                <a:spcBef>
                  <a:spcPct val="0"/>
                </a:spcBef>
                <a:spcAft>
                  <a:spcPct val="0"/>
                </a:spcAft>
              </a:pPr>
              <a:t>19</a:t>
            </a:fld>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52400"/>
            <a:ext cx="8229600" cy="1676400"/>
          </a:xfrm>
        </p:spPr>
        <p:txBody>
          <a:bodyPr/>
          <a:lstStyle/>
          <a:p>
            <a:pPr eaLnBrk="1" hangingPunct="1"/>
            <a:r>
              <a:rPr lang="en-US" sz="4000" smtClean="0"/>
              <a:t>Word of Thanks</a:t>
            </a:r>
            <a:br>
              <a:rPr lang="en-US" sz="4000" smtClean="0"/>
            </a:br>
            <a:endParaRPr lang="en-US" sz="4000" smtClean="0"/>
          </a:p>
        </p:txBody>
      </p:sp>
      <p:sp>
        <p:nvSpPr>
          <p:cNvPr id="6147" name="Content Placeholder 2"/>
          <p:cNvSpPr>
            <a:spLocks noGrp="1"/>
          </p:cNvSpPr>
          <p:nvPr>
            <p:ph idx="1"/>
          </p:nvPr>
        </p:nvSpPr>
        <p:spPr>
          <a:xfrm>
            <a:off x="457200" y="2514600"/>
            <a:ext cx="8229600" cy="3962400"/>
          </a:xfrm>
        </p:spPr>
        <p:txBody>
          <a:bodyPr/>
          <a:lstStyle/>
          <a:p>
            <a:pPr eaLnBrk="1" hangingPunct="1"/>
            <a:r>
              <a:rPr lang="en-US" smtClean="0"/>
              <a:t>David Thompson, Executive Director Kentucky Press Association</a:t>
            </a:r>
          </a:p>
        </p:txBody>
      </p:sp>
      <p:sp>
        <p:nvSpPr>
          <p:cNvPr id="6148" name="Slide Number Placeholder 4"/>
          <p:cNvSpPr>
            <a:spLocks noGrp="1"/>
          </p:cNvSpPr>
          <p:nvPr>
            <p:ph type="sldNum" sz="quarter" idx="12"/>
          </p:nvPr>
        </p:nvSpPr>
        <p:spPr>
          <a:noFill/>
        </p:spPr>
        <p:txBody>
          <a:bodyPr/>
          <a:lstStyle/>
          <a:p>
            <a:pPr fontAlgn="base">
              <a:spcBef>
                <a:spcPct val="0"/>
              </a:spcBef>
              <a:spcAft>
                <a:spcPct val="0"/>
              </a:spcAft>
            </a:pPr>
            <a:fld id="{D9962CD1-0098-41FE-AC57-348DE4F4EAD1}" type="slidenum">
              <a:rPr lang="en-US" smtClean="0"/>
              <a:pPr fontAlgn="base">
                <a:spcBef>
                  <a:spcPct val="0"/>
                </a:spcBef>
                <a:spcAft>
                  <a:spcPct val="0"/>
                </a:spcAft>
              </a:pPr>
              <a:t>2</a:t>
            </a:fld>
            <a:endParaRPr 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normAutofit fontScale="90000"/>
          </a:bodyPr>
          <a:lstStyle/>
          <a:p>
            <a:pPr eaLnBrk="1" hangingPunct="1">
              <a:defRPr/>
            </a:pPr>
            <a:r>
              <a:rPr lang="en-US" sz="3100" dirty="0" smtClean="0"/>
              <a:t>USPS Workforce Legacy Costs</a:t>
            </a:r>
            <a:br>
              <a:rPr lang="en-US" sz="3100" dirty="0" smtClean="0"/>
            </a:br>
            <a:r>
              <a:rPr lang="en-US" sz="3100" dirty="0" smtClean="0"/>
              <a:t>PRC Reports</a:t>
            </a:r>
            <a:endParaRPr lang="en-US" sz="3100" dirty="0"/>
          </a:p>
        </p:txBody>
      </p:sp>
      <p:sp>
        <p:nvSpPr>
          <p:cNvPr id="24579" name="Content Placeholder 2"/>
          <p:cNvSpPr>
            <a:spLocks noGrp="1"/>
          </p:cNvSpPr>
          <p:nvPr>
            <p:ph idx="1"/>
          </p:nvPr>
        </p:nvSpPr>
        <p:spPr/>
        <p:txBody>
          <a:bodyPr/>
          <a:lstStyle/>
          <a:p>
            <a:pPr eaLnBrk="1" hangingPunct="1">
              <a:buFont typeface="Wingdings" pitchFamily="2" charset="2"/>
              <a:buNone/>
            </a:pPr>
            <a:endParaRPr lang="en-US" smtClean="0"/>
          </a:p>
          <a:p>
            <a:pPr eaLnBrk="1" hangingPunct="1"/>
            <a:r>
              <a:rPr lang="en-US" sz="3600" smtClean="0"/>
              <a:t>PRC Review of USPS Retiree Health Benefit Fund Liability</a:t>
            </a:r>
          </a:p>
          <a:p>
            <a:pPr eaLnBrk="1" hangingPunct="1"/>
            <a:r>
              <a:rPr lang="en-US" sz="3600" smtClean="0"/>
              <a:t>PRC Special Study (SS2010-1) USPS Civil Service Retirement System (CSRS) Pension Funding</a:t>
            </a:r>
          </a:p>
          <a:p>
            <a:pPr eaLnBrk="1" hangingPunct="1"/>
            <a:endParaRPr lang="en-US" smtClean="0"/>
          </a:p>
        </p:txBody>
      </p:sp>
      <p:sp>
        <p:nvSpPr>
          <p:cNvPr id="24580" name="Slide Number Placeholder 4"/>
          <p:cNvSpPr>
            <a:spLocks noGrp="1"/>
          </p:cNvSpPr>
          <p:nvPr>
            <p:ph type="sldNum" sz="quarter" idx="12"/>
          </p:nvPr>
        </p:nvSpPr>
        <p:spPr>
          <a:noFill/>
        </p:spPr>
        <p:txBody>
          <a:bodyPr/>
          <a:lstStyle/>
          <a:p>
            <a:pPr fontAlgn="base">
              <a:spcBef>
                <a:spcPct val="0"/>
              </a:spcBef>
              <a:spcAft>
                <a:spcPct val="0"/>
              </a:spcAft>
            </a:pPr>
            <a:fld id="{72479650-ABF5-4AC4-9390-043C9A051CAD}" type="slidenum">
              <a:rPr lang="en-US" smtClean="0"/>
              <a:pPr fontAlgn="base">
                <a:spcBef>
                  <a:spcPct val="0"/>
                </a:spcBef>
                <a:spcAft>
                  <a:spcPct val="0"/>
                </a:spcAft>
              </a:pPr>
              <a:t>20</a:t>
            </a:fld>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524000"/>
          </a:xfrm>
        </p:spPr>
        <p:txBody>
          <a:bodyPr>
            <a:normAutofit fontScale="90000"/>
          </a:bodyPr>
          <a:lstStyle/>
          <a:p>
            <a:pPr eaLnBrk="1" hangingPunct="1">
              <a:defRPr/>
            </a:pPr>
            <a:r>
              <a:rPr lang="en-US" sz="3600" dirty="0"/>
              <a:t>PRC Review of </a:t>
            </a:r>
            <a:r>
              <a:rPr lang="en-US" sz="3600" dirty="0" smtClean="0"/>
              <a:t>USPS Retiree </a:t>
            </a:r>
            <a:r>
              <a:rPr lang="en-US" sz="3600" dirty="0"/>
              <a:t>Health Benefit Fund Liability</a:t>
            </a:r>
            <a:r>
              <a:rPr lang="en-US" dirty="0"/>
              <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pPr eaLnBrk="1" hangingPunct="1">
              <a:buFont typeface="Wingdings" pitchFamily="2" charset="2"/>
              <a:buNone/>
              <a:defRPr/>
            </a:pPr>
            <a:endParaRPr lang="en-US" i="1" dirty="0" smtClean="0"/>
          </a:p>
          <a:p>
            <a:pPr eaLnBrk="1" hangingPunct="1">
              <a:defRPr/>
            </a:pPr>
            <a:r>
              <a:rPr lang="en-US" sz="3600" i="1" dirty="0" smtClean="0"/>
              <a:t>The need to restructure retiree health benefit prefunding requirement is </a:t>
            </a:r>
            <a:r>
              <a:rPr lang="en-US" sz="3600" i="1" u="sng" dirty="0" smtClean="0"/>
              <a:t>by far </a:t>
            </a:r>
            <a:r>
              <a:rPr lang="en-US" sz="3600" i="1" dirty="0" smtClean="0"/>
              <a:t>the most important aspect of USPS Action Plan – Joe Corbett, USPS CFO, in testimony before the PRC regarding exigent rate request</a:t>
            </a:r>
          </a:p>
          <a:p>
            <a:pPr eaLnBrk="1" hangingPunct="1">
              <a:buFont typeface="Wingdings" pitchFamily="2" charset="2"/>
              <a:buNone/>
              <a:defRPr/>
            </a:pPr>
            <a:endParaRPr lang="en-US" dirty="0" smtClean="0"/>
          </a:p>
          <a:p>
            <a:pPr eaLnBrk="1" hangingPunct="1">
              <a:defRPr/>
            </a:pPr>
            <a:r>
              <a:rPr lang="en-US" dirty="0" smtClean="0"/>
              <a:t>Request on June 15, 2009 by </a:t>
            </a:r>
            <a:r>
              <a:rPr lang="en-US" dirty="0"/>
              <a:t>Chairman Stephen F.  Lynch, Subcommittee on Federal Workforce, Postal Service and the District of Columbia, Committee on Oversight and Government Reform, U.S. House of </a:t>
            </a:r>
            <a:r>
              <a:rPr lang="en-US" dirty="0" smtClean="0"/>
              <a:t>Representatives:</a:t>
            </a:r>
          </a:p>
          <a:p>
            <a:pPr lvl="1" eaLnBrk="1" hangingPunct="1">
              <a:defRPr/>
            </a:pPr>
            <a:r>
              <a:rPr lang="en-US" sz="3200" dirty="0" smtClean="0"/>
              <a:t>Consultant was Mercer Health and Benefits LLC </a:t>
            </a:r>
          </a:p>
          <a:p>
            <a:pPr lvl="1" eaLnBrk="1" hangingPunct="1">
              <a:defRPr/>
            </a:pPr>
            <a:r>
              <a:rPr lang="en-US" sz="3200" dirty="0" smtClean="0"/>
              <a:t>PRC </a:t>
            </a:r>
            <a:r>
              <a:rPr lang="en-US" sz="3200" dirty="0"/>
              <a:t>presented its report to the Subcommittee July 30, 2009 </a:t>
            </a:r>
            <a:endParaRPr lang="en-US" sz="3200" dirty="0" smtClean="0"/>
          </a:p>
          <a:p>
            <a:pPr lvl="1" eaLnBrk="1" hangingPunct="1">
              <a:defRPr/>
            </a:pPr>
            <a:endParaRPr lang="en-US" sz="3200" dirty="0" smtClean="0"/>
          </a:p>
          <a:p>
            <a:pPr eaLnBrk="1" hangingPunct="1">
              <a:defRPr/>
            </a:pPr>
            <a:r>
              <a:rPr lang="en-US" sz="3700" dirty="0" smtClean="0"/>
              <a:t>OPM:	$</a:t>
            </a:r>
            <a:r>
              <a:rPr lang="en-US" sz="3700" dirty="0"/>
              <a:t>5.5 </a:t>
            </a:r>
            <a:r>
              <a:rPr lang="en-US" sz="3700" dirty="0" smtClean="0"/>
              <a:t>billion (present annual USPS expense)</a:t>
            </a:r>
          </a:p>
          <a:p>
            <a:pPr eaLnBrk="1" hangingPunct="1">
              <a:defRPr/>
            </a:pPr>
            <a:r>
              <a:rPr lang="en-US" sz="3600" dirty="0" smtClean="0"/>
              <a:t>PRC:	$</a:t>
            </a:r>
            <a:r>
              <a:rPr lang="en-US" sz="3600" dirty="0"/>
              <a:t>3.4  </a:t>
            </a:r>
            <a:r>
              <a:rPr lang="en-US" sz="3600" dirty="0" smtClean="0"/>
              <a:t>billion ($2.1 billion annual savings)</a:t>
            </a:r>
          </a:p>
          <a:p>
            <a:pPr lvl="1" eaLnBrk="1" hangingPunct="1">
              <a:defRPr/>
            </a:pPr>
            <a:r>
              <a:rPr lang="en-US" sz="3300" dirty="0" smtClean="0"/>
              <a:t>Annual Payments to Achieve 73% Funded Status</a:t>
            </a:r>
          </a:p>
          <a:p>
            <a:pPr lvl="1" eaLnBrk="1" hangingPunct="1">
              <a:defRPr/>
            </a:pPr>
            <a:endParaRPr lang="en-US" sz="3200" dirty="0" smtClean="0"/>
          </a:p>
        </p:txBody>
      </p:sp>
      <p:sp>
        <p:nvSpPr>
          <p:cNvPr id="25604" name="Slide Number Placeholder 4"/>
          <p:cNvSpPr>
            <a:spLocks noGrp="1"/>
          </p:cNvSpPr>
          <p:nvPr>
            <p:ph type="sldNum" sz="quarter" idx="12"/>
          </p:nvPr>
        </p:nvSpPr>
        <p:spPr>
          <a:noFill/>
        </p:spPr>
        <p:txBody>
          <a:bodyPr/>
          <a:lstStyle/>
          <a:p>
            <a:pPr fontAlgn="base">
              <a:spcBef>
                <a:spcPct val="0"/>
              </a:spcBef>
              <a:spcAft>
                <a:spcPct val="0"/>
              </a:spcAft>
            </a:pPr>
            <a:fld id="{A1C7D110-EC27-404F-8CCD-7152B88538C4}" type="slidenum">
              <a:rPr lang="en-US" smtClean="0"/>
              <a:pPr fontAlgn="base">
                <a:spcBef>
                  <a:spcPct val="0"/>
                </a:spcBef>
                <a:spcAft>
                  <a:spcPct val="0"/>
                </a:spcAft>
              </a:pPr>
              <a:t>21</a:t>
            </a:fld>
            <a:endParaRPr 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z="3200" smtClean="0"/>
              <a:t>PRC Special Study (SS2010-1) USPS CSRS Pension Funding</a:t>
            </a:r>
          </a:p>
        </p:txBody>
      </p:sp>
      <p:sp>
        <p:nvSpPr>
          <p:cNvPr id="3" name="Content Placeholder 2"/>
          <p:cNvSpPr>
            <a:spLocks noGrp="1"/>
          </p:cNvSpPr>
          <p:nvPr>
            <p:ph idx="1"/>
          </p:nvPr>
        </p:nvSpPr>
        <p:spPr/>
        <p:txBody>
          <a:bodyPr>
            <a:normAutofit fontScale="85000" lnSpcReduction="10000"/>
          </a:bodyPr>
          <a:lstStyle/>
          <a:p>
            <a:pPr eaLnBrk="1" hangingPunct="1">
              <a:defRPr/>
            </a:pPr>
            <a:r>
              <a:rPr lang="en-US" dirty="0" smtClean="0"/>
              <a:t>39 </a:t>
            </a:r>
            <a:r>
              <a:rPr lang="en-US" dirty="0"/>
              <a:t>USC 802(c): The Commission, </a:t>
            </a:r>
            <a:r>
              <a:rPr lang="en-US" i="1" dirty="0"/>
              <a:t>upon request of USPS</a:t>
            </a:r>
            <a:r>
              <a:rPr lang="en-US" dirty="0"/>
              <a:t>, </a:t>
            </a:r>
            <a:r>
              <a:rPr lang="en-US" dirty="0" smtClean="0"/>
              <a:t>procures </a:t>
            </a:r>
            <a:r>
              <a:rPr lang="en-US" dirty="0"/>
              <a:t>service of an actuary qualified to evaluate pension obligations to conduct a review in accordance with generally accepted actuarial practices and principles and provide a report to the Commission containing the results of the </a:t>
            </a:r>
            <a:r>
              <a:rPr lang="en-US" dirty="0" smtClean="0"/>
              <a:t>review</a:t>
            </a:r>
          </a:p>
          <a:p>
            <a:pPr lvl="1" eaLnBrk="1" hangingPunct="1">
              <a:defRPr/>
            </a:pPr>
            <a:r>
              <a:rPr lang="en-US" dirty="0" smtClean="0"/>
              <a:t>Per USPS request of February 23, 2010, PRC established Docket SS2010-1 to conduct a review of the Civil Service Retirement System (CSRS) pension liability of USPS</a:t>
            </a:r>
            <a:endParaRPr lang="en-US" dirty="0"/>
          </a:p>
          <a:p>
            <a:pPr eaLnBrk="1" hangingPunct="1">
              <a:defRPr/>
            </a:pPr>
            <a:endParaRPr lang="en-US" dirty="0"/>
          </a:p>
        </p:txBody>
      </p:sp>
      <p:sp>
        <p:nvSpPr>
          <p:cNvPr id="27652" name="Slide Number Placeholder 4"/>
          <p:cNvSpPr>
            <a:spLocks noGrp="1"/>
          </p:cNvSpPr>
          <p:nvPr>
            <p:ph type="sldNum" sz="quarter" idx="12"/>
          </p:nvPr>
        </p:nvSpPr>
        <p:spPr>
          <a:noFill/>
        </p:spPr>
        <p:txBody>
          <a:bodyPr/>
          <a:lstStyle/>
          <a:p>
            <a:pPr fontAlgn="base">
              <a:spcBef>
                <a:spcPct val="0"/>
              </a:spcBef>
              <a:spcAft>
                <a:spcPct val="0"/>
              </a:spcAft>
            </a:pPr>
            <a:fld id="{DACC5264-4F55-478B-A34C-A1CD7557243E}" type="slidenum">
              <a:rPr lang="en-US" smtClean="0"/>
              <a:pPr fontAlgn="base">
                <a:spcBef>
                  <a:spcPct val="0"/>
                </a:spcBef>
                <a:spcAft>
                  <a:spcPct val="0"/>
                </a:spcAft>
              </a:pPr>
              <a:t>22</a:t>
            </a:fld>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sz="3200" smtClean="0"/>
              <a:t>PRC Special Study (SS2010-1) USPS CSRS Pension Funding</a:t>
            </a:r>
          </a:p>
        </p:txBody>
      </p:sp>
      <p:sp>
        <p:nvSpPr>
          <p:cNvPr id="28675" name="Content Placeholder 2"/>
          <p:cNvSpPr>
            <a:spLocks noGrp="1"/>
          </p:cNvSpPr>
          <p:nvPr>
            <p:ph idx="1"/>
          </p:nvPr>
        </p:nvSpPr>
        <p:spPr/>
        <p:txBody>
          <a:bodyPr/>
          <a:lstStyle/>
          <a:p>
            <a:pPr lvl="1" eaLnBrk="1" hangingPunct="1"/>
            <a:r>
              <a:rPr lang="en-US" smtClean="0"/>
              <a:t>PRC selected the Segal Company, a certified actuarial firm, to conduct the study</a:t>
            </a:r>
          </a:p>
          <a:p>
            <a:pPr lvl="1" eaLnBrk="1" hangingPunct="1"/>
            <a:r>
              <a:rPr lang="en-US" smtClean="0"/>
              <a:t>PRC reviewed Segal’s report and on June 30, 2010 submitted our findings to USPS, Congress and OPM</a:t>
            </a:r>
          </a:p>
          <a:p>
            <a:pPr lvl="2" eaLnBrk="1" hangingPunct="1"/>
            <a:r>
              <a:rPr lang="en-US" smtClean="0"/>
              <a:t>Overpayment to CSRS Funds $50-55 billion</a:t>
            </a:r>
          </a:p>
          <a:p>
            <a:pPr lvl="2" eaLnBrk="1" hangingPunct="1"/>
            <a:r>
              <a:rPr lang="en-US" smtClean="0"/>
              <a:t>PRC endorsed adoption of a more modern, fair and equitable accounting methodology as promoted by Financial Accounting Standards Board</a:t>
            </a:r>
          </a:p>
          <a:p>
            <a:pPr eaLnBrk="1" hangingPunct="1"/>
            <a:endParaRPr lang="en-US" smtClean="0"/>
          </a:p>
        </p:txBody>
      </p:sp>
      <p:sp>
        <p:nvSpPr>
          <p:cNvPr id="28676" name="Slide Number Placeholder 4"/>
          <p:cNvSpPr>
            <a:spLocks noGrp="1"/>
          </p:cNvSpPr>
          <p:nvPr>
            <p:ph type="sldNum" sz="quarter" idx="12"/>
          </p:nvPr>
        </p:nvSpPr>
        <p:spPr>
          <a:noFill/>
        </p:spPr>
        <p:txBody>
          <a:bodyPr/>
          <a:lstStyle/>
          <a:p>
            <a:pPr fontAlgn="base">
              <a:spcBef>
                <a:spcPct val="0"/>
              </a:spcBef>
              <a:spcAft>
                <a:spcPct val="0"/>
              </a:spcAft>
            </a:pPr>
            <a:fld id="{7C75AD1C-8107-4117-A861-BA677BFE5081}" type="slidenum">
              <a:rPr lang="en-US" smtClean="0"/>
              <a:pPr fontAlgn="base">
                <a:spcBef>
                  <a:spcPct val="0"/>
                </a:spcBef>
                <a:spcAft>
                  <a:spcPct val="0"/>
                </a:spcAft>
              </a:pPr>
              <a:t>23</a:t>
            </a:fld>
            <a:endParaRPr 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sz="3200" smtClean="0"/>
              <a:t>PRC Special Study (SS2010-1) USPS CSRS Pension Funding</a:t>
            </a:r>
          </a:p>
        </p:txBody>
      </p:sp>
      <p:sp>
        <p:nvSpPr>
          <p:cNvPr id="3" name="Content Placeholder 2"/>
          <p:cNvSpPr>
            <a:spLocks noGrp="1"/>
          </p:cNvSpPr>
          <p:nvPr>
            <p:ph idx="1"/>
          </p:nvPr>
        </p:nvSpPr>
        <p:spPr/>
        <p:txBody>
          <a:bodyPr>
            <a:normAutofit fontScale="92500" lnSpcReduction="10000"/>
          </a:bodyPr>
          <a:lstStyle/>
          <a:p>
            <a:pPr eaLnBrk="1" hangingPunct="1">
              <a:defRPr/>
            </a:pPr>
            <a:r>
              <a:rPr lang="en-US" dirty="0" smtClean="0"/>
              <a:t>Necessary follow-up </a:t>
            </a:r>
          </a:p>
          <a:p>
            <a:pPr lvl="1" eaLnBrk="1" hangingPunct="1">
              <a:defRPr/>
            </a:pPr>
            <a:r>
              <a:rPr lang="en-US" dirty="0" smtClean="0"/>
              <a:t>Office </a:t>
            </a:r>
            <a:r>
              <a:rPr lang="en-US" dirty="0"/>
              <a:t>of Personnel Management (OPM) responsible for calculating the Postal Service’s CSRS pension </a:t>
            </a:r>
            <a:r>
              <a:rPr lang="en-US" dirty="0" smtClean="0"/>
              <a:t>liability</a:t>
            </a:r>
          </a:p>
          <a:p>
            <a:pPr lvl="2" eaLnBrk="1" hangingPunct="1">
              <a:defRPr/>
            </a:pPr>
            <a:r>
              <a:rPr lang="en-US" dirty="0" smtClean="0"/>
              <a:t>OPM emphasizes that their methodology is lawful and the need for Congress to direct another approach</a:t>
            </a:r>
            <a:endParaRPr lang="en-US" dirty="0"/>
          </a:p>
          <a:p>
            <a:pPr lvl="1" eaLnBrk="1" hangingPunct="1">
              <a:defRPr/>
            </a:pPr>
            <a:r>
              <a:rPr lang="en-US" dirty="0" smtClean="0"/>
              <a:t>Legislation proposed fall 2010 </a:t>
            </a:r>
          </a:p>
          <a:p>
            <a:pPr lvl="2" eaLnBrk="1" hangingPunct="1">
              <a:defRPr/>
            </a:pPr>
            <a:r>
              <a:rPr lang="en-US" dirty="0" smtClean="0"/>
              <a:t>Would have required OPM to recalculate CSRS fund payments, but provides no relief from annual REHB payments mandated by PAEA</a:t>
            </a:r>
          </a:p>
          <a:p>
            <a:pPr lvl="2" eaLnBrk="1" hangingPunct="1">
              <a:defRPr/>
            </a:pPr>
            <a:r>
              <a:rPr lang="en-US" dirty="0" smtClean="0"/>
              <a:t>New Congress . . . new bill?  </a:t>
            </a:r>
            <a:endParaRPr lang="en-US" dirty="0"/>
          </a:p>
        </p:txBody>
      </p:sp>
      <p:sp>
        <p:nvSpPr>
          <p:cNvPr id="29700" name="Slide Number Placeholder 4"/>
          <p:cNvSpPr>
            <a:spLocks noGrp="1"/>
          </p:cNvSpPr>
          <p:nvPr>
            <p:ph type="sldNum" sz="quarter" idx="12"/>
          </p:nvPr>
        </p:nvSpPr>
        <p:spPr>
          <a:noFill/>
        </p:spPr>
        <p:txBody>
          <a:bodyPr/>
          <a:lstStyle/>
          <a:p>
            <a:pPr fontAlgn="base">
              <a:spcBef>
                <a:spcPct val="0"/>
              </a:spcBef>
              <a:spcAft>
                <a:spcPct val="0"/>
              </a:spcAft>
            </a:pPr>
            <a:fld id="{1B117311-B891-4B9B-B042-1D18CD182FDD}" type="slidenum">
              <a:rPr lang="en-US" smtClean="0"/>
              <a:pPr fontAlgn="base">
                <a:spcBef>
                  <a:spcPct val="0"/>
                </a:spcBef>
                <a:spcAft>
                  <a:spcPct val="0"/>
                </a:spcAft>
              </a:pPr>
              <a:t>24</a:t>
            </a:fld>
            <a:endParaRPr 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381000"/>
            <a:ext cx="8229600" cy="2057400"/>
          </a:xfrm>
        </p:spPr>
        <p:txBody>
          <a:bodyPr/>
          <a:lstStyle/>
          <a:p>
            <a:pPr eaLnBrk="1" hangingPunct="1"/>
            <a:r>
              <a:rPr lang="en-US" sz="2800" smtClean="0"/>
              <a:t>Chairman’s Letter,</a:t>
            </a:r>
            <a:br>
              <a:rPr lang="en-US" sz="2800" smtClean="0"/>
            </a:br>
            <a:r>
              <a:rPr lang="en-US" sz="2800" smtClean="0"/>
              <a:t>Annual Compliance Determination</a:t>
            </a:r>
            <a:r>
              <a:rPr lang="en-US" smtClean="0"/>
              <a:t/>
            </a:r>
            <a:br>
              <a:rPr lang="en-US" smtClean="0"/>
            </a:br>
            <a:endParaRPr lang="en-US" smtClean="0"/>
          </a:p>
        </p:txBody>
      </p:sp>
      <p:sp>
        <p:nvSpPr>
          <p:cNvPr id="3" name="Content Placeholder 2"/>
          <p:cNvSpPr>
            <a:spLocks noGrp="1"/>
          </p:cNvSpPr>
          <p:nvPr>
            <p:ph idx="1"/>
          </p:nvPr>
        </p:nvSpPr>
        <p:spPr/>
        <p:txBody>
          <a:bodyPr>
            <a:normAutofit fontScale="92500" lnSpcReduction="20000"/>
          </a:bodyPr>
          <a:lstStyle/>
          <a:p>
            <a:pPr eaLnBrk="1" hangingPunct="1">
              <a:defRPr/>
            </a:pPr>
            <a:endParaRPr lang="en-US" b="1" i="1" dirty="0" smtClean="0"/>
          </a:p>
          <a:p>
            <a:pPr eaLnBrk="1" hangingPunct="1">
              <a:defRPr/>
            </a:pPr>
            <a:r>
              <a:rPr lang="en-US" b="1" i="1" dirty="0" smtClean="0"/>
              <a:t>The </a:t>
            </a:r>
            <a:r>
              <a:rPr lang="en-US" b="1" i="1" dirty="0"/>
              <a:t>Commission looks forward to participating actively with the public and Congress in the exploration of the Postal Service’s retiree healthcare benefit funding, pension funding, strategies to reduce costs and improve customer service, and opportunities to expand products and services</a:t>
            </a:r>
            <a:r>
              <a:rPr lang="en-US" b="1" i="1" dirty="0" smtClean="0"/>
              <a:t>.</a:t>
            </a:r>
          </a:p>
          <a:p>
            <a:pPr eaLnBrk="1" hangingPunct="1">
              <a:buFont typeface="Wingdings" pitchFamily="2" charset="2"/>
              <a:buNone/>
              <a:defRPr/>
            </a:pPr>
            <a:r>
              <a:rPr lang="en-US" dirty="0" smtClean="0"/>
              <a:t>				</a:t>
            </a:r>
            <a:endParaRPr lang="en-US" dirty="0"/>
          </a:p>
        </p:txBody>
      </p:sp>
      <p:sp>
        <p:nvSpPr>
          <p:cNvPr id="33796" name="Slide Number Placeholder 4"/>
          <p:cNvSpPr>
            <a:spLocks noGrp="1"/>
          </p:cNvSpPr>
          <p:nvPr>
            <p:ph type="sldNum" sz="quarter" idx="12"/>
          </p:nvPr>
        </p:nvSpPr>
        <p:spPr>
          <a:noFill/>
        </p:spPr>
        <p:txBody>
          <a:bodyPr/>
          <a:lstStyle/>
          <a:p>
            <a:pPr fontAlgn="base">
              <a:spcBef>
                <a:spcPct val="0"/>
              </a:spcBef>
              <a:spcAft>
                <a:spcPct val="0"/>
              </a:spcAft>
            </a:pPr>
            <a:fld id="{77270D43-37B4-4285-8B5F-D609722C2C16}" type="slidenum">
              <a:rPr lang="en-US" smtClean="0"/>
              <a:pPr fontAlgn="base">
                <a:spcBef>
                  <a:spcPct val="0"/>
                </a:spcBef>
                <a:spcAft>
                  <a:spcPct val="0"/>
                </a:spcAft>
              </a:pPr>
              <a:t>25</a:t>
            </a:fld>
            <a:endParaRPr lang="en-US"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1905000"/>
            <a:ext cx="8229600" cy="2514600"/>
          </a:xfrm>
        </p:spPr>
        <p:txBody>
          <a:bodyPr/>
          <a:lstStyle/>
          <a:p>
            <a:pPr eaLnBrk="1" hangingPunct="1"/>
            <a:r>
              <a:rPr lang="en-US" i="1" smtClean="0"/>
              <a:t/>
            </a:r>
            <a:br>
              <a:rPr lang="en-US" i="1" smtClean="0"/>
            </a:br>
            <a:r>
              <a:rPr lang="en-US" i="1" smtClean="0"/>
              <a:t/>
            </a:r>
            <a:br>
              <a:rPr lang="en-US" i="1" smtClean="0"/>
            </a:br>
            <a:r>
              <a:rPr lang="en-US" i="1" smtClean="0"/>
              <a:t/>
            </a:r>
            <a:br>
              <a:rPr lang="en-US" i="1" smtClean="0"/>
            </a:br>
            <a:r>
              <a:rPr lang="en-US" i="1" smtClean="0"/>
              <a:t/>
            </a:r>
            <a:br>
              <a:rPr lang="en-US" i="1" smtClean="0"/>
            </a:br>
            <a:r>
              <a:rPr lang="en-US" i="1" smtClean="0"/>
              <a:t/>
            </a:r>
            <a:br>
              <a:rPr lang="en-US" i="1" smtClean="0"/>
            </a:br>
            <a:r>
              <a:rPr lang="en-US" i="1" smtClean="0"/>
              <a:t/>
            </a:r>
            <a:br>
              <a:rPr lang="en-US" i="1" smtClean="0"/>
            </a:br>
            <a:r>
              <a:rPr lang="en-US" i="1" smtClean="0"/>
              <a:t>www.prc.gov</a:t>
            </a:r>
            <a:br>
              <a:rPr lang="en-US" i="1" smtClean="0"/>
            </a:br>
            <a:endParaRPr lang="en-US" smtClean="0"/>
          </a:p>
        </p:txBody>
      </p:sp>
      <p:sp>
        <p:nvSpPr>
          <p:cNvPr id="34819" name="Content Placeholder 2"/>
          <p:cNvSpPr>
            <a:spLocks noGrp="1"/>
          </p:cNvSpPr>
          <p:nvPr>
            <p:ph idx="1"/>
          </p:nvPr>
        </p:nvSpPr>
        <p:spPr>
          <a:xfrm>
            <a:off x="457200" y="1828800"/>
            <a:ext cx="8229600" cy="2590800"/>
          </a:xfrm>
        </p:spPr>
        <p:txBody>
          <a:bodyPr/>
          <a:lstStyle/>
          <a:p>
            <a:pPr eaLnBrk="1" hangingPunct="1">
              <a:buFont typeface="Wingdings" pitchFamily="2" charset="2"/>
              <a:buNone/>
            </a:pPr>
            <a:endParaRPr lang="en-US" sz="6000" smtClean="0"/>
          </a:p>
          <a:p>
            <a:pPr eaLnBrk="1" hangingPunct="1">
              <a:buFont typeface="Wingdings" pitchFamily="2" charset="2"/>
              <a:buNone/>
            </a:pPr>
            <a:endParaRPr lang="en-US" smtClean="0"/>
          </a:p>
        </p:txBody>
      </p:sp>
      <p:sp>
        <p:nvSpPr>
          <p:cNvPr id="34820" name="Slide Number Placeholder 4"/>
          <p:cNvSpPr>
            <a:spLocks noGrp="1"/>
          </p:cNvSpPr>
          <p:nvPr>
            <p:ph type="sldNum" sz="quarter" idx="12"/>
          </p:nvPr>
        </p:nvSpPr>
        <p:spPr>
          <a:noFill/>
        </p:spPr>
        <p:txBody>
          <a:bodyPr/>
          <a:lstStyle/>
          <a:p>
            <a:pPr fontAlgn="base">
              <a:spcBef>
                <a:spcPct val="0"/>
              </a:spcBef>
              <a:spcAft>
                <a:spcPct val="0"/>
              </a:spcAft>
            </a:pPr>
            <a:fld id="{1019584C-AB5B-4B3A-A828-2997D3581898}" type="slidenum">
              <a:rPr lang="en-US" smtClean="0"/>
              <a:pPr fontAlgn="base">
                <a:spcBef>
                  <a:spcPct val="0"/>
                </a:spcBef>
                <a:spcAft>
                  <a:spcPct val="0"/>
                </a:spcAft>
              </a:pPr>
              <a:t>26</a:t>
            </a:fld>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52400"/>
            <a:ext cx="8229600" cy="1676400"/>
          </a:xfrm>
        </p:spPr>
        <p:txBody>
          <a:bodyPr/>
          <a:lstStyle/>
          <a:p>
            <a:pPr eaLnBrk="1" hangingPunct="1"/>
            <a:r>
              <a:rPr lang="en-US" sz="4000" smtClean="0"/>
              <a:t>Summary of Discussion</a:t>
            </a:r>
            <a:br>
              <a:rPr lang="en-US" sz="4000" smtClean="0"/>
            </a:br>
            <a:endParaRPr lang="en-US" sz="4000" smtClean="0"/>
          </a:p>
        </p:txBody>
      </p:sp>
      <p:sp>
        <p:nvSpPr>
          <p:cNvPr id="7171" name="Content Placeholder 2"/>
          <p:cNvSpPr>
            <a:spLocks noGrp="1"/>
          </p:cNvSpPr>
          <p:nvPr>
            <p:ph idx="1"/>
          </p:nvPr>
        </p:nvSpPr>
        <p:spPr>
          <a:xfrm>
            <a:off x="457200" y="1828800"/>
            <a:ext cx="8229600" cy="4648200"/>
          </a:xfrm>
        </p:spPr>
        <p:txBody>
          <a:bodyPr/>
          <a:lstStyle/>
          <a:p>
            <a:pPr eaLnBrk="1" hangingPunct="1"/>
            <a:r>
              <a:rPr lang="en-US" smtClean="0"/>
              <a:t>United States Postal Service (USPS) and Postal Regulatory Commission (PRC)</a:t>
            </a:r>
          </a:p>
          <a:p>
            <a:pPr eaLnBrk="1" hangingPunct="1"/>
            <a:r>
              <a:rPr lang="en-US" smtClean="0"/>
              <a:t>USPS Plan</a:t>
            </a:r>
          </a:p>
          <a:p>
            <a:pPr lvl="1" eaLnBrk="1" hangingPunct="1"/>
            <a:r>
              <a:rPr lang="en-US" i="1" smtClean="0"/>
              <a:t>Envisioning America’s Future Postal Service</a:t>
            </a:r>
          </a:p>
          <a:p>
            <a:pPr eaLnBrk="1" hangingPunct="1"/>
            <a:r>
              <a:rPr lang="en-US" smtClean="0"/>
              <a:t>Significant Recent PRC Activity</a:t>
            </a:r>
          </a:p>
          <a:p>
            <a:pPr lvl="1" eaLnBrk="1" hangingPunct="1"/>
            <a:r>
              <a:rPr lang="en-US" smtClean="0"/>
              <a:t>Change in Frequency of Delivery: 6 to 5 days (limited discussion)</a:t>
            </a:r>
          </a:p>
          <a:p>
            <a:pPr lvl="2" eaLnBrk="1" hangingPunct="1"/>
            <a:r>
              <a:rPr lang="en-US" smtClean="0"/>
              <a:t>Elimination of Saturday delivery </a:t>
            </a:r>
          </a:p>
          <a:p>
            <a:pPr lvl="1" eaLnBrk="1" hangingPunct="1"/>
            <a:r>
              <a:rPr lang="en-US" smtClean="0"/>
              <a:t>Exigent Rate Case</a:t>
            </a:r>
          </a:p>
          <a:p>
            <a:pPr eaLnBrk="1" hangingPunct="1">
              <a:buFont typeface="Wingdings" pitchFamily="2" charset="2"/>
              <a:buNone/>
            </a:pPr>
            <a:endParaRPr lang="en-US" smtClean="0"/>
          </a:p>
          <a:p>
            <a:pPr eaLnBrk="1" hangingPunct="1"/>
            <a:endParaRPr lang="en-US" smtClean="0"/>
          </a:p>
        </p:txBody>
      </p:sp>
      <p:sp>
        <p:nvSpPr>
          <p:cNvPr id="7172" name="Slide Number Placeholder 4"/>
          <p:cNvSpPr>
            <a:spLocks noGrp="1"/>
          </p:cNvSpPr>
          <p:nvPr>
            <p:ph type="sldNum" sz="quarter" idx="12"/>
          </p:nvPr>
        </p:nvSpPr>
        <p:spPr>
          <a:noFill/>
        </p:spPr>
        <p:txBody>
          <a:bodyPr/>
          <a:lstStyle/>
          <a:p>
            <a:pPr fontAlgn="base">
              <a:spcBef>
                <a:spcPct val="0"/>
              </a:spcBef>
              <a:spcAft>
                <a:spcPct val="0"/>
              </a:spcAft>
            </a:pPr>
            <a:fld id="{1CD6B273-EE6E-4A81-959A-9D06A38A5429}" type="slidenum">
              <a:rPr lang="en-US" smtClean="0"/>
              <a:pPr fontAlgn="base">
                <a:spcBef>
                  <a:spcPct val="0"/>
                </a:spcBef>
                <a:spcAft>
                  <a:spcPct val="0"/>
                </a:spcAft>
              </a:pPr>
              <a:t>3</a:t>
            </a:fld>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sz="4000" dirty="0" smtClean="0"/>
              <a:t>Summary of Discussion</a:t>
            </a:r>
            <a:br>
              <a:rPr lang="en-US" sz="4000" dirty="0" smtClean="0"/>
            </a:br>
            <a:endParaRPr lang="en-US" sz="4000" dirty="0"/>
          </a:p>
        </p:txBody>
      </p:sp>
      <p:sp>
        <p:nvSpPr>
          <p:cNvPr id="8195" name="Content Placeholder 2"/>
          <p:cNvSpPr>
            <a:spLocks noGrp="1"/>
          </p:cNvSpPr>
          <p:nvPr>
            <p:ph idx="1"/>
          </p:nvPr>
        </p:nvSpPr>
        <p:spPr>
          <a:xfrm>
            <a:off x="457200" y="1905000"/>
            <a:ext cx="8229600" cy="4225925"/>
          </a:xfrm>
        </p:spPr>
        <p:txBody>
          <a:bodyPr/>
          <a:lstStyle/>
          <a:p>
            <a:pPr eaLnBrk="1" hangingPunct="1"/>
            <a:r>
              <a:rPr lang="en-US" sz="2800" dirty="0" smtClean="0"/>
              <a:t>PRC Reports on USPS Workforce Legacy Costs</a:t>
            </a:r>
          </a:p>
          <a:p>
            <a:pPr lvl="1" eaLnBrk="1" hangingPunct="1"/>
            <a:r>
              <a:rPr lang="en-US" dirty="0" smtClean="0"/>
              <a:t>PRC Review of Postal Service Retiree Health Benefit Fund Liability</a:t>
            </a:r>
          </a:p>
          <a:p>
            <a:pPr lvl="1" eaLnBrk="1" hangingPunct="1"/>
            <a:r>
              <a:rPr lang="en-US" dirty="0" smtClean="0"/>
              <a:t>PRC Pension Cost Special Study</a:t>
            </a:r>
          </a:p>
        </p:txBody>
      </p:sp>
      <p:sp>
        <p:nvSpPr>
          <p:cNvPr id="8196" name="Slide Number Placeholder 4"/>
          <p:cNvSpPr>
            <a:spLocks noGrp="1"/>
          </p:cNvSpPr>
          <p:nvPr>
            <p:ph type="sldNum" sz="quarter" idx="12"/>
          </p:nvPr>
        </p:nvSpPr>
        <p:spPr>
          <a:noFill/>
        </p:spPr>
        <p:txBody>
          <a:bodyPr/>
          <a:lstStyle/>
          <a:p>
            <a:pPr fontAlgn="base">
              <a:spcBef>
                <a:spcPct val="0"/>
              </a:spcBef>
              <a:spcAft>
                <a:spcPct val="0"/>
              </a:spcAft>
            </a:pPr>
            <a:fld id="{7E2608B9-A885-4D22-8F27-EB782E5760FE}" type="slidenum">
              <a:rPr lang="en-US" smtClean="0"/>
              <a:pPr fontAlgn="base">
                <a:spcBef>
                  <a:spcPct val="0"/>
                </a:spcBef>
                <a:spcAft>
                  <a:spcPct val="0"/>
                </a:spcAft>
              </a:pPr>
              <a:t>4</a:t>
            </a:fld>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533400"/>
            <a:ext cx="8229600" cy="914400"/>
          </a:xfrm>
        </p:spPr>
        <p:txBody>
          <a:bodyPr/>
          <a:lstStyle/>
          <a:p>
            <a:pPr eaLnBrk="1" hangingPunct="1"/>
            <a:r>
              <a:rPr lang="en-US" sz="4000" smtClean="0"/>
              <a:t>U.S. Postal Service </a:t>
            </a:r>
          </a:p>
        </p:txBody>
      </p:sp>
      <p:sp>
        <p:nvSpPr>
          <p:cNvPr id="9219" name="Content Placeholder 2"/>
          <p:cNvSpPr>
            <a:spLocks noGrp="1"/>
          </p:cNvSpPr>
          <p:nvPr>
            <p:ph idx="1"/>
          </p:nvPr>
        </p:nvSpPr>
        <p:spPr>
          <a:xfrm>
            <a:off x="914400" y="1676400"/>
            <a:ext cx="8229600" cy="4454525"/>
          </a:xfrm>
        </p:spPr>
        <p:txBody>
          <a:bodyPr/>
          <a:lstStyle/>
          <a:p>
            <a:pPr eaLnBrk="1" hangingPunct="1"/>
            <a:r>
              <a:rPr lang="en-US" sz="2200" dirty="0" smtClean="0"/>
              <a:t>Self-supporting government enterprise</a:t>
            </a:r>
          </a:p>
          <a:p>
            <a:pPr lvl="1" eaLnBrk="1" hangingPunct="1"/>
            <a:r>
              <a:rPr lang="en-US" sz="1800" dirty="0" smtClean="0"/>
              <a:t>Linchpin of $1 trillion mailing industry</a:t>
            </a:r>
          </a:p>
          <a:p>
            <a:pPr lvl="1" eaLnBrk="1" hangingPunct="1"/>
            <a:r>
              <a:rPr lang="en-US" sz="1800" dirty="0" smtClean="0"/>
              <a:t>Workforce of 600,000</a:t>
            </a:r>
          </a:p>
          <a:p>
            <a:pPr lvl="1" eaLnBrk="1" hangingPunct="1"/>
            <a:r>
              <a:rPr lang="en-US" sz="1800" dirty="0" smtClean="0"/>
              <a:t>Only delivery service that reaches every address in the nation</a:t>
            </a:r>
          </a:p>
          <a:p>
            <a:pPr lvl="2" eaLnBrk="1" hangingPunct="1"/>
            <a:r>
              <a:rPr lang="en-US" sz="1400" dirty="0" smtClean="0"/>
              <a:t>150 million residences, businesses and post office boxes</a:t>
            </a:r>
          </a:p>
          <a:p>
            <a:pPr eaLnBrk="1" hangingPunct="1"/>
            <a:r>
              <a:rPr lang="en-US" sz="2200" dirty="0" smtClean="0"/>
              <a:t>Annual revenue more than $67 B</a:t>
            </a:r>
          </a:p>
          <a:p>
            <a:pPr lvl="1" eaLnBrk="1" hangingPunct="1"/>
            <a:r>
              <a:rPr lang="en-US" sz="1800" dirty="0" smtClean="0"/>
              <a:t>USPS relies on the sale of postage, products and services to fund operations</a:t>
            </a:r>
          </a:p>
          <a:p>
            <a:pPr lvl="1" eaLnBrk="1" hangingPunct="1"/>
            <a:r>
              <a:rPr lang="en-US" sz="1800" dirty="0" smtClean="0"/>
              <a:t>no taxpayer funding</a:t>
            </a:r>
          </a:p>
          <a:p>
            <a:pPr eaLnBrk="1" hangingPunct="1"/>
            <a:r>
              <a:rPr lang="en-US" sz="2200" dirty="0" smtClean="0"/>
              <a:t>Delivers nearly 40% of the world’s mail </a:t>
            </a:r>
          </a:p>
          <a:p>
            <a:pPr eaLnBrk="1" hangingPunct="1"/>
            <a:r>
              <a:rPr lang="en-US" sz="2200" dirty="0" smtClean="0"/>
              <a:t>Retail network of 32,000 locations</a:t>
            </a:r>
          </a:p>
          <a:p>
            <a:pPr eaLnBrk="1" hangingPunct="1"/>
            <a:r>
              <a:rPr lang="en-US" sz="2200" i="1" dirty="0" smtClean="0"/>
              <a:t>usps.com </a:t>
            </a:r>
            <a:r>
              <a:rPr lang="en-US" sz="2200" dirty="0" smtClean="0"/>
              <a:t>the most frequently visited federal government website</a:t>
            </a:r>
          </a:p>
          <a:p>
            <a:pPr eaLnBrk="1" hangingPunct="1"/>
            <a:r>
              <a:rPr lang="en-US" sz="2200" dirty="0" smtClean="0"/>
              <a:t>If a private company, would rank 29th in Fortune 500</a:t>
            </a:r>
          </a:p>
          <a:p>
            <a:pPr eaLnBrk="1" hangingPunct="1">
              <a:buFont typeface="Wingdings" pitchFamily="2" charset="2"/>
              <a:buNone/>
            </a:pPr>
            <a:endParaRPr lang="en-US" sz="2400" dirty="0" smtClean="0"/>
          </a:p>
        </p:txBody>
      </p:sp>
      <p:sp>
        <p:nvSpPr>
          <p:cNvPr id="9220" name="Slide Number Placeholder 3"/>
          <p:cNvSpPr>
            <a:spLocks noGrp="1"/>
          </p:cNvSpPr>
          <p:nvPr>
            <p:ph type="sldNum" sz="quarter" idx="12"/>
          </p:nvPr>
        </p:nvSpPr>
        <p:spPr>
          <a:noFill/>
        </p:spPr>
        <p:txBody>
          <a:bodyPr/>
          <a:lstStyle/>
          <a:p>
            <a:pPr fontAlgn="base">
              <a:spcBef>
                <a:spcPct val="0"/>
              </a:spcBef>
              <a:spcAft>
                <a:spcPct val="0"/>
              </a:spcAft>
            </a:pPr>
            <a:fld id="{94B9917D-D7AC-4072-BA95-36BF437E7F03}" type="slidenum">
              <a:rPr lang="en-US" smtClean="0"/>
              <a:pPr fontAlgn="base">
                <a:spcBef>
                  <a:spcPct val="0"/>
                </a:spcBef>
                <a:spcAft>
                  <a:spcPct val="0"/>
                </a:spcAft>
              </a:pPr>
              <a:t>5</a:t>
            </a:fld>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z="4000" smtClean="0"/>
              <a:t>Postal Regulatory Commission </a:t>
            </a:r>
          </a:p>
        </p:txBody>
      </p:sp>
      <p:sp>
        <p:nvSpPr>
          <p:cNvPr id="10243" name="Content Placeholder 2"/>
          <p:cNvSpPr>
            <a:spLocks noGrp="1"/>
          </p:cNvSpPr>
          <p:nvPr>
            <p:ph idx="1"/>
          </p:nvPr>
        </p:nvSpPr>
        <p:spPr/>
        <p:txBody>
          <a:bodyPr/>
          <a:lstStyle/>
          <a:p>
            <a:r>
              <a:rPr lang="en-US" smtClean="0"/>
              <a:t>Executive Branch agency charged by the President and Congress to provide independent federal regulatory oversight for the USPS</a:t>
            </a:r>
          </a:p>
          <a:p>
            <a:pPr lvl="1"/>
            <a:r>
              <a:rPr lang="en-US" sz="2400" smtClean="0"/>
              <a:t>5 Commissioners, each appointed to a 6-year term by the President and confirmed by the Senate</a:t>
            </a:r>
          </a:p>
          <a:p>
            <a:pPr lvl="2"/>
            <a:r>
              <a:rPr lang="en-US" sz="2000" smtClean="0"/>
              <a:t>Agency Chairman designated by President</a:t>
            </a:r>
          </a:p>
          <a:p>
            <a:pPr lvl="2"/>
            <a:r>
              <a:rPr lang="en-US" sz="2000" smtClean="0"/>
              <a:t>No more than 3 members of the Commission may be from the same political party  </a:t>
            </a:r>
          </a:p>
          <a:p>
            <a:endParaRPr lang="en-US" smtClean="0"/>
          </a:p>
        </p:txBody>
      </p:sp>
      <p:sp>
        <p:nvSpPr>
          <p:cNvPr id="10244" name="Slide Number Placeholder 3"/>
          <p:cNvSpPr>
            <a:spLocks noGrp="1"/>
          </p:cNvSpPr>
          <p:nvPr>
            <p:ph type="sldNum" sz="quarter" idx="12"/>
          </p:nvPr>
        </p:nvSpPr>
        <p:spPr>
          <a:noFill/>
        </p:spPr>
        <p:txBody>
          <a:bodyPr/>
          <a:lstStyle/>
          <a:p>
            <a:pPr fontAlgn="base">
              <a:spcBef>
                <a:spcPct val="0"/>
              </a:spcBef>
              <a:spcAft>
                <a:spcPct val="0"/>
              </a:spcAft>
            </a:pPr>
            <a:fld id="{C73EFF76-15E4-4112-B07B-D8B7365CC63A}" type="slidenum">
              <a:rPr lang="en-US" smtClean="0"/>
              <a:pPr fontAlgn="base">
                <a:spcBef>
                  <a:spcPct val="0"/>
                </a:spcBef>
                <a:spcAft>
                  <a:spcPct val="0"/>
                </a:spcAft>
              </a:pPr>
              <a:t>6</a:t>
            </a:fld>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4000" smtClean="0"/>
              <a:t>Postal Regulatory Commission </a:t>
            </a:r>
          </a:p>
        </p:txBody>
      </p:sp>
      <p:sp>
        <p:nvSpPr>
          <p:cNvPr id="11267" name="Content Placeholder 2"/>
          <p:cNvSpPr>
            <a:spLocks noGrp="1"/>
          </p:cNvSpPr>
          <p:nvPr>
            <p:ph idx="1"/>
          </p:nvPr>
        </p:nvSpPr>
        <p:spPr/>
        <p:txBody>
          <a:bodyPr/>
          <a:lstStyle/>
          <a:p>
            <a:r>
              <a:rPr lang="en-US" sz="2400" smtClean="0"/>
              <a:t>Mission: </a:t>
            </a:r>
            <a:r>
              <a:rPr lang="en-US" sz="2400" i="1" smtClean="0"/>
              <a:t>Ensure the transparency and accountability of the Postal Service and foster a vital and effective universal mail system</a:t>
            </a:r>
          </a:p>
          <a:p>
            <a:pPr lvl="1"/>
            <a:r>
              <a:rPr lang="en-US" sz="2000" smtClean="0"/>
              <a:t>Develop and maintain regulations for a modern system of rate regulation</a:t>
            </a:r>
          </a:p>
          <a:p>
            <a:pPr lvl="2"/>
            <a:r>
              <a:rPr lang="en-US" sz="1600" smtClean="0"/>
              <a:t>Consumer Price Index (CPI) cap</a:t>
            </a:r>
          </a:p>
          <a:p>
            <a:pPr lvl="1"/>
            <a:r>
              <a:rPr lang="en-US" sz="2000" smtClean="0"/>
              <a:t>Consult with the Postal Service on delivery service standards and performance measures </a:t>
            </a:r>
          </a:p>
          <a:p>
            <a:pPr lvl="1"/>
            <a:r>
              <a:rPr lang="en-US" sz="2000" smtClean="0"/>
              <a:t>Prevent cross-subsidization &amp; other anticompetitive postal practices</a:t>
            </a:r>
          </a:p>
          <a:p>
            <a:pPr lvl="1"/>
            <a:r>
              <a:rPr lang="en-US" sz="2000" smtClean="0"/>
              <a:t>Promote transparency &amp; accountability, &amp; adjudicate complaints</a:t>
            </a:r>
          </a:p>
          <a:p>
            <a:pPr lvl="1"/>
            <a:r>
              <a:rPr lang="en-US" sz="2000" smtClean="0"/>
              <a:t>Consult with the State Department concerning international postal policies</a:t>
            </a:r>
          </a:p>
        </p:txBody>
      </p:sp>
      <p:sp>
        <p:nvSpPr>
          <p:cNvPr id="11268" name="Slide Number Placeholder 3"/>
          <p:cNvSpPr>
            <a:spLocks noGrp="1"/>
          </p:cNvSpPr>
          <p:nvPr>
            <p:ph type="sldNum" sz="quarter" idx="12"/>
          </p:nvPr>
        </p:nvSpPr>
        <p:spPr>
          <a:noFill/>
        </p:spPr>
        <p:txBody>
          <a:bodyPr/>
          <a:lstStyle/>
          <a:p>
            <a:pPr fontAlgn="base">
              <a:spcBef>
                <a:spcPct val="0"/>
              </a:spcBef>
              <a:spcAft>
                <a:spcPct val="0"/>
              </a:spcAft>
            </a:pPr>
            <a:fld id="{AE33120E-394E-4287-A780-2D047468FD2D}" type="slidenum">
              <a:rPr lang="en-US" smtClean="0"/>
              <a:pPr fontAlgn="base">
                <a:spcBef>
                  <a:spcPct val="0"/>
                </a:spcBef>
                <a:spcAft>
                  <a:spcPct val="0"/>
                </a:spcAft>
              </a:pPr>
              <a:t>7</a:t>
            </a:fld>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371600"/>
          </a:xfrm>
        </p:spPr>
        <p:txBody>
          <a:bodyPr>
            <a:normAutofit fontScale="90000"/>
          </a:bodyPr>
          <a:lstStyle/>
          <a:p>
            <a:pPr eaLnBrk="1" hangingPunct="1">
              <a:defRPr/>
            </a:pP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3600" dirty="0" smtClean="0"/>
              <a:t>USPS Plan: </a:t>
            </a:r>
            <a:r>
              <a:rPr lang="en-US" sz="3600" i="1" dirty="0" smtClean="0"/>
              <a:t>Envisioning </a:t>
            </a:r>
            <a:r>
              <a:rPr lang="en-US" sz="3600" i="1" dirty="0"/>
              <a:t>America’s Future Postal </a:t>
            </a:r>
            <a:r>
              <a:rPr lang="en-US" sz="3600" i="1" dirty="0" smtClean="0"/>
              <a:t>Service</a:t>
            </a:r>
            <a:r>
              <a:rPr lang="en-US" sz="3600" dirty="0"/>
              <a:t/>
            </a:r>
            <a:br>
              <a:rPr lang="en-US" sz="3600" dirty="0"/>
            </a:br>
            <a:endParaRPr lang="en-US" sz="3600" dirty="0"/>
          </a:p>
        </p:txBody>
      </p:sp>
      <p:sp>
        <p:nvSpPr>
          <p:cNvPr id="12291" name="Content Placeholder 2"/>
          <p:cNvSpPr>
            <a:spLocks noGrp="1"/>
          </p:cNvSpPr>
          <p:nvPr>
            <p:ph idx="1"/>
          </p:nvPr>
        </p:nvSpPr>
        <p:spPr/>
        <p:txBody>
          <a:bodyPr/>
          <a:lstStyle/>
          <a:p>
            <a:pPr eaLnBrk="1" hangingPunct="1"/>
            <a:r>
              <a:rPr lang="en-US" sz="2800" dirty="0" smtClean="0"/>
              <a:t>March 2, 2010 -- Postal Service unveils plan:</a:t>
            </a:r>
          </a:p>
          <a:p>
            <a:pPr lvl="2" eaLnBrk="1" hangingPunct="1"/>
            <a:r>
              <a:rPr lang="en-US" dirty="0" smtClean="0"/>
              <a:t>Concerted Government Affairs/Public Relations Initiative</a:t>
            </a:r>
          </a:p>
          <a:p>
            <a:pPr lvl="2" eaLnBrk="1" hangingPunct="1">
              <a:buNone/>
            </a:pPr>
            <a:endParaRPr lang="en-US" dirty="0" smtClean="0"/>
          </a:p>
          <a:p>
            <a:pPr eaLnBrk="1" hangingPunct="1"/>
            <a:r>
              <a:rPr lang="en-US" sz="2800" dirty="0" smtClean="0"/>
              <a:t>USPS projects mail volume will continue to shrink: 177 B pieces (2009) to 150 B (2020)</a:t>
            </a:r>
          </a:p>
          <a:p>
            <a:pPr lvl="2" eaLnBrk="1" hangingPunct="1"/>
            <a:r>
              <a:rPr lang="en-US" dirty="0" smtClean="0"/>
              <a:t>Competition (UPS and FedEx)</a:t>
            </a:r>
          </a:p>
          <a:p>
            <a:pPr lvl="2" eaLnBrk="1" hangingPunct="1"/>
            <a:r>
              <a:rPr lang="en-US" dirty="0" smtClean="0"/>
              <a:t>Economic recession</a:t>
            </a:r>
          </a:p>
          <a:p>
            <a:pPr lvl="2" eaLnBrk="1" hangingPunct="1"/>
            <a:r>
              <a:rPr lang="en-US" dirty="0" smtClean="0"/>
              <a:t>Electronic diversion</a:t>
            </a:r>
          </a:p>
        </p:txBody>
      </p:sp>
      <p:sp>
        <p:nvSpPr>
          <p:cNvPr id="12292" name="Slide Number Placeholder 4"/>
          <p:cNvSpPr>
            <a:spLocks noGrp="1"/>
          </p:cNvSpPr>
          <p:nvPr>
            <p:ph type="sldNum" sz="quarter" idx="12"/>
          </p:nvPr>
        </p:nvSpPr>
        <p:spPr>
          <a:noFill/>
        </p:spPr>
        <p:txBody>
          <a:bodyPr/>
          <a:lstStyle/>
          <a:p>
            <a:pPr fontAlgn="base">
              <a:spcBef>
                <a:spcPct val="0"/>
              </a:spcBef>
              <a:spcAft>
                <a:spcPct val="0"/>
              </a:spcAft>
            </a:pPr>
            <a:fld id="{81099D02-6697-47C7-BB18-37A31CC1D7F4}" type="slidenum">
              <a:rPr lang="en-US" smtClean="0"/>
              <a:pPr fontAlgn="base">
                <a:spcBef>
                  <a:spcPct val="0"/>
                </a:spcBef>
                <a:spcAft>
                  <a:spcPct val="0"/>
                </a:spcAft>
              </a:pPr>
              <a:t>8</a:t>
            </a:fld>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z="3200" smtClean="0"/>
              <a:t>USPS:  “Envisioning America’s Future Postal Service”</a:t>
            </a:r>
          </a:p>
        </p:txBody>
      </p:sp>
      <p:sp>
        <p:nvSpPr>
          <p:cNvPr id="14339" name="Content Placeholder 2"/>
          <p:cNvSpPr>
            <a:spLocks noGrp="1"/>
          </p:cNvSpPr>
          <p:nvPr>
            <p:ph idx="1"/>
          </p:nvPr>
        </p:nvSpPr>
        <p:spPr/>
        <p:txBody>
          <a:bodyPr/>
          <a:lstStyle/>
          <a:p>
            <a:pPr marL="469900" lvl="1" indent="-469900" eaLnBrk="1" hangingPunct="1">
              <a:buClr>
                <a:schemeClr val="bg2"/>
              </a:buClr>
              <a:buSzPct val="70000"/>
              <a:buFont typeface="Wingdings" pitchFamily="2" charset="2"/>
              <a:buChar char="o"/>
              <a:defRPr/>
            </a:pPr>
            <a:r>
              <a:rPr lang="en-US" sz="3200" dirty="0" smtClean="0"/>
              <a:t>Loss of $8.5 billion in 2010</a:t>
            </a:r>
          </a:p>
          <a:p>
            <a:pPr marL="939800" lvl="2" indent="-469900" eaLnBrk="1" hangingPunct="1">
              <a:buSzPct val="70000"/>
              <a:defRPr/>
            </a:pPr>
            <a:r>
              <a:rPr lang="en-US" dirty="0" smtClean="0"/>
              <a:t>No action -- cumulative shortfall of $238 billion by 2020</a:t>
            </a:r>
          </a:p>
          <a:p>
            <a:pPr eaLnBrk="1" hangingPunct="1">
              <a:defRPr/>
            </a:pPr>
            <a:r>
              <a:rPr lang="en-US" dirty="0" smtClean="0"/>
              <a:t>As much as $123 billion in savings during that same time period through aggressive cost cutting and increased productivity</a:t>
            </a:r>
          </a:p>
          <a:p>
            <a:pPr lvl="1" eaLnBrk="1" hangingPunct="1">
              <a:defRPr/>
            </a:pPr>
            <a:r>
              <a:rPr lang="en-US" dirty="0" smtClean="0"/>
              <a:t>Even so, “Estimated $115 billion shortfall will remain” (USPS)</a:t>
            </a:r>
          </a:p>
          <a:p>
            <a:pPr eaLnBrk="1" hangingPunct="1">
              <a:defRPr/>
            </a:pPr>
            <a:endParaRPr lang="en-US" dirty="0" smtClean="0"/>
          </a:p>
        </p:txBody>
      </p:sp>
      <p:sp>
        <p:nvSpPr>
          <p:cNvPr id="13316" name="Slide Number Placeholder 4"/>
          <p:cNvSpPr>
            <a:spLocks noGrp="1"/>
          </p:cNvSpPr>
          <p:nvPr>
            <p:ph type="sldNum" sz="quarter" idx="12"/>
          </p:nvPr>
        </p:nvSpPr>
        <p:spPr>
          <a:noFill/>
        </p:spPr>
        <p:txBody>
          <a:bodyPr/>
          <a:lstStyle/>
          <a:p>
            <a:pPr fontAlgn="base">
              <a:spcBef>
                <a:spcPct val="0"/>
              </a:spcBef>
              <a:spcAft>
                <a:spcPct val="0"/>
              </a:spcAft>
            </a:pPr>
            <a:fld id="{B88C5CB4-944B-42AB-BB78-EAF184D6996F}" type="slidenum">
              <a:rPr lang="en-US" smtClean="0"/>
              <a:pPr fontAlgn="base">
                <a:spcBef>
                  <a:spcPct val="0"/>
                </a:spcBef>
                <a:spcAft>
                  <a:spcPct val="0"/>
                </a:spcAft>
              </a:pPr>
              <a:t>9</a:t>
            </a:fld>
            <a:endParaRPr lang="en-US" smtClean="0"/>
          </a:p>
        </p:txBody>
      </p:sp>
    </p:spTree>
  </p:cSld>
  <p:clrMapOvr>
    <a:masterClrMapping/>
  </p:clrMapOvr>
</p:sld>
</file>

<file path=ppt/theme/theme1.xml><?xml version="1.0" encoding="utf-8"?>
<a:theme xmlns:a="http://schemas.openxmlformats.org/drawingml/2006/main" name="Quadrant">
  <a:themeElements>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fontScheme name="Quadrant">
      <a:majorFont>
        <a:latin typeface="Verdan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051308NPPCMailbox</Template>
  <TotalTime>1323</TotalTime>
  <Words>1419</Words>
  <Application>Microsoft Office PowerPoint</Application>
  <PresentationFormat>On-screen Show (4:3)</PresentationFormat>
  <Paragraphs>170</Paragraphs>
  <Slides>26</Slides>
  <Notes>1</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Quadrant</vt:lpstr>
      <vt:lpstr>Mountain Top</vt:lpstr>
      <vt:lpstr>KENTUCKY PRESS ASSOCIATION   Postal Regulatory Update   </vt:lpstr>
      <vt:lpstr>Word of Thanks </vt:lpstr>
      <vt:lpstr>Summary of Discussion </vt:lpstr>
      <vt:lpstr>Summary of Discussion </vt:lpstr>
      <vt:lpstr>U.S. Postal Service </vt:lpstr>
      <vt:lpstr>Postal Regulatory Commission </vt:lpstr>
      <vt:lpstr>Postal Regulatory Commission </vt:lpstr>
      <vt:lpstr>    USPS Plan: Envisioning America’s Future Postal Service </vt:lpstr>
      <vt:lpstr>USPS:  “Envisioning America’s Future Postal Service”</vt:lpstr>
      <vt:lpstr>USPS:  “Envisioning America’s Future Postal Service”</vt:lpstr>
      <vt:lpstr>      Change in Delivery Frequency: 6 to 5 days  </vt:lpstr>
      <vt:lpstr>Change in Delivery Frequency:  6 to 5 days  </vt:lpstr>
      <vt:lpstr>Change in Delivery Frequency:  6 to 5 days</vt:lpstr>
      <vt:lpstr>Change in Delivery Frequency:  6 to 5 days</vt:lpstr>
      <vt:lpstr>Change in Delivery Frequency:  6 to 5 days</vt:lpstr>
      <vt:lpstr>Exigent Rate Case</vt:lpstr>
      <vt:lpstr>Exigent Rate Case</vt:lpstr>
      <vt:lpstr>Exigent Rate Case</vt:lpstr>
      <vt:lpstr>USPS Proposed Rates Would Not Remedy “Exigent” Circumstances  </vt:lpstr>
      <vt:lpstr>USPS Workforce Legacy Costs PRC Reports</vt:lpstr>
      <vt:lpstr>PRC Review of USPS Retiree Health Benefit Fund Liability </vt:lpstr>
      <vt:lpstr>PRC Special Study (SS2010-1) USPS CSRS Pension Funding</vt:lpstr>
      <vt:lpstr>PRC Special Study (SS2010-1) USPS CSRS Pension Funding</vt:lpstr>
      <vt:lpstr>PRC Special Study (SS2010-1) USPS CSRS Pension Funding</vt:lpstr>
      <vt:lpstr>Chairman’s Letter, Annual Compliance Determination </vt:lpstr>
      <vt:lpstr>      www.prc.gov </vt:lpstr>
    </vt:vector>
  </TitlesOfParts>
  <Company>US Postal Service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Regulatory Concerns</dc:title>
  <dc:creator>HARRINPL</dc:creator>
  <cp:lastModifiedBy>ACTONMD</cp:lastModifiedBy>
  <cp:revision>146</cp:revision>
  <dcterms:created xsi:type="dcterms:W3CDTF">2010-08-02T19:18:02Z</dcterms:created>
  <dcterms:modified xsi:type="dcterms:W3CDTF">2011-01-24T15:26:24Z</dcterms:modified>
</cp:coreProperties>
</file>